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75" r:id="rId2"/>
    <p:sldId id="264" r:id="rId3"/>
    <p:sldId id="265" r:id="rId4"/>
    <p:sldId id="266" r:id="rId5"/>
    <p:sldId id="277" r:id="rId6"/>
    <p:sldId id="267" r:id="rId7"/>
    <p:sldId id="276" r:id="rId8"/>
    <p:sldId id="268" r:id="rId9"/>
    <p:sldId id="269" r:id="rId10"/>
    <p:sldId id="279" r:id="rId11"/>
    <p:sldId id="270" r:id="rId12"/>
    <p:sldId id="271" r:id="rId13"/>
    <p:sldId id="272" r:id="rId14"/>
    <p:sldId id="273" r:id="rId15"/>
    <p:sldId id="274" r:id="rId16"/>
    <p:sldId id="256" r:id="rId17"/>
    <p:sldId id="257" r:id="rId18"/>
    <p:sldId id="258" r:id="rId19"/>
    <p:sldId id="259" r:id="rId20"/>
    <p:sldId id="263" r:id="rId21"/>
    <p:sldId id="260" r:id="rId22"/>
    <p:sldId id="261" r:id="rId23"/>
    <p:sldId id="262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37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DDD8D-3340-48C3-87A6-CC6F09067FCD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67DA438-C3C7-4584-8656-A2B6D37AEE71}">
      <dgm:prSet phldrT="[Teks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1. KORAK</a:t>
          </a:r>
          <a:endParaRPr lang="hr-HR" dirty="0">
            <a:solidFill>
              <a:schemeClr val="tx1"/>
            </a:solidFill>
          </a:endParaRPr>
        </a:p>
      </dgm:t>
    </dgm:pt>
    <dgm:pt modelId="{E611700C-2E1F-488C-881C-4326694A9126}" type="parTrans" cxnId="{3305DE61-65F1-4139-9B79-FAEF785EB64D}">
      <dgm:prSet/>
      <dgm:spPr/>
      <dgm:t>
        <a:bodyPr/>
        <a:lstStyle/>
        <a:p>
          <a:endParaRPr lang="hr-HR"/>
        </a:p>
      </dgm:t>
    </dgm:pt>
    <dgm:pt modelId="{C69604E9-1BCB-4AB4-BC91-208CA4AA2434}" type="sibTrans" cxnId="{3305DE61-65F1-4139-9B79-FAEF785EB64D}">
      <dgm:prSet/>
      <dgm:spPr/>
      <dgm:t>
        <a:bodyPr/>
        <a:lstStyle/>
        <a:p>
          <a:endParaRPr lang="hr-HR"/>
        </a:p>
      </dgm:t>
    </dgm:pt>
    <dgm:pt modelId="{D8388437-2110-444E-84E6-30156D98CABE}">
      <dgm:prSet phldrT="[Tekst]" custT="1"/>
      <dgm:spPr/>
      <dgm:t>
        <a:bodyPr/>
        <a:lstStyle/>
        <a:p>
          <a:r>
            <a:rPr lang="hr-HR" sz="2000" dirty="0" smtClean="0"/>
            <a:t>Osvještavanje nepravilnog vokalnog ponašanja i njegovog negativnog učinka na </a:t>
          </a:r>
          <a:r>
            <a:rPr lang="hr-HR" sz="2000" dirty="0" err="1" smtClean="0"/>
            <a:t>fonatorni</a:t>
          </a:r>
          <a:r>
            <a:rPr lang="hr-HR" sz="2000" dirty="0" smtClean="0"/>
            <a:t> aparat</a:t>
          </a:r>
          <a:endParaRPr lang="hr-HR" sz="2000" dirty="0"/>
        </a:p>
      </dgm:t>
    </dgm:pt>
    <dgm:pt modelId="{565CF22E-AA5E-406C-9EE5-6C362F4AE8D0}" type="parTrans" cxnId="{5DA9D1F6-30F6-4976-AAD7-9A9F3BFB2602}">
      <dgm:prSet/>
      <dgm:spPr/>
      <dgm:t>
        <a:bodyPr/>
        <a:lstStyle/>
        <a:p>
          <a:endParaRPr lang="hr-HR"/>
        </a:p>
      </dgm:t>
    </dgm:pt>
    <dgm:pt modelId="{E18BDAE3-B09C-429E-8ED1-E6546BC1E90E}" type="sibTrans" cxnId="{5DA9D1F6-30F6-4976-AAD7-9A9F3BFB2602}">
      <dgm:prSet/>
      <dgm:spPr/>
      <dgm:t>
        <a:bodyPr/>
        <a:lstStyle/>
        <a:p>
          <a:endParaRPr lang="hr-HR"/>
        </a:p>
      </dgm:t>
    </dgm:pt>
    <dgm:pt modelId="{C6B7F079-43B2-452B-A034-78FCBA4714FC}">
      <dgm:prSet phldrT="[Teks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2. KORAK</a:t>
          </a:r>
          <a:endParaRPr lang="hr-HR" dirty="0">
            <a:solidFill>
              <a:schemeClr val="tx1"/>
            </a:solidFill>
          </a:endParaRPr>
        </a:p>
      </dgm:t>
    </dgm:pt>
    <dgm:pt modelId="{C8A3ACA0-3689-4EB0-B060-747EDC8F86F3}" type="parTrans" cxnId="{0A0AA72F-F528-4129-A1AC-2298DFE704CD}">
      <dgm:prSet/>
      <dgm:spPr/>
      <dgm:t>
        <a:bodyPr/>
        <a:lstStyle/>
        <a:p>
          <a:endParaRPr lang="hr-HR"/>
        </a:p>
      </dgm:t>
    </dgm:pt>
    <dgm:pt modelId="{98978E68-DB76-4D0C-8661-FAFABE7CF8F5}" type="sibTrans" cxnId="{0A0AA72F-F528-4129-A1AC-2298DFE704CD}">
      <dgm:prSet/>
      <dgm:spPr/>
      <dgm:t>
        <a:bodyPr/>
        <a:lstStyle/>
        <a:p>
          <a:endParaRPr lang="hr-HR"/>
        </a:p>
      </dgm:t>
    </dgm:pt>
    <dgm:pt modelId="{26B70987-FC24-4BB0-8F1E-813C9B678FEA}">
      <dgm:prSet phldrT="[Tekst]"/>
      <dgm:spPr/>
      <dgm:t>
        <a:bodyPr/>
        <a:lstStyle/>
        <a:p>
          <a:r>
            <a:rPr lang="hr-HR" dirty="0" smtClean="0"/>
            <a:t>Uklanjanje simptoma (u mjeri u kojoj je to moguće) ili </a:t>
          </a:r>
          <a:r>
            <a:rPr lang="hr-HR" dirty="0" err="1" smtClean="0"/>
            <a:t>modofociranje</a:t>
          </a:r>
          <a:r>
            <a:rPr lang="hr-HR" dirty="0" smtClean="0"/>
            <a:t> teže uklonjivih oblika ponašanja tako da što manje negativno utječu na glas</a:t>
          </a:r>
          <a:endParaRPr lang="hr-HR" dirty="0"/>
        </a:p>
      </dgm:t>
    </dgm:pt>
    <dgm:pt modelId="{0FEDF593-BD55-4BB0-B25D-A0A7BB457A64}" type="parTrans" cxnId="{8F6DDF23-C659-4554-9DE1-6220FC1D4E2E}">
      <dgm:prSet/>
      <dgm:spPr/>
      <dgm:t>
        <a:bodyPr/>
        <a:lstStyle/>
        <a:p>
          <a:endParaRPr lang="hr-HR"/>
        </a:p>
      </dgm:t>
    </dgm:pt>
    <dgm:pt modelId="{064D1C44-B3B1-458F-AC0A-E3E632E54D9E}" type="sibTrans" cxnId="{8F6DDF23-C659-4554-9DE1-6220FC1D4E2E}">
      <dgm:prSet/>
      <dgm:spPr/>
      <dgm:t>
        <a:bodyPr/>
        <a:lstStyle/>
        <a:p>
          <a:endParaRPr lang="hr-HR"/>
        </a:p>
      </dgm:t>
    </dgm:pt>
    <dgm:pt modelId="{572FD67D-92E5-4489-9F17-11328664806D}">
      <dgm:prSet phldrT="[Teks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3. KORAK</a:t>
          </a:r>
          <a:endParaRPr lang="hr-HR" dirty="0">
            <a:solidFill>
              <a:schemeClr val="tx1"/>
            </a:solidFill>
          </a:endParaRPr>
        </a:p>
      </dgm:t>
    </dgm:pt>
    <dgm:pt modelId="{D3B0543F-7772-4251-8AAD-C508C9CB0A10}" type="parTrans" cxnId="{BB085DB9-EC0D-48AB-87C9-5C1F02696675}">
      <dgm:prSet/>
      <dgm:spPr/>
      <dgm:t>
        <a:bodyPr/>
        <a:lstStyle/>
        <a:p>
          <a:endParaRPr lang="hr-HR"/>
        </a:p>
      </dgm:t>
    </dgm:pt>
    <dgm:pt modelId="{BFEE90DB-F3D7-4FAD-9F4D-43225D1C1148}" type="sibTrans" cxnId="{BB085DB9-EC0D-48AB-87C9-5C1F02696675}">
      <dgm:prSet/>
      <dgm:spPr/>
      <dgm:t>
        <a:bodyPr/>
        <a:lstStyle/>
        <a:p>
          <a:endParaRPr lang="hr-HR"/>
        </a:p>
      </dgm:t>
    </dgm:pt>
    <dgm:pt modelId="{CC6177EC-A25A-461C-8D43-671887AB8E8E}">
      <dgm:prSet phldrT="[Tekst]"/>
      <dgm:spPr/>
      <dgm:t>
        <a:bodyPr/>
        <a:lstStyle/>
        <a:p>
          <a:r>
            <a:rPr lang="hr-HR" dirty="0" smtClean="0"/>
            <a:t>Modificiranje uvjeta rada koji otežavaju normalnu </a:t>
          </a:r>
          <a:r>
            <a:rPr lang="hr-HR" dirty="0" err="1" smtClean="0"/>
            <a:t>fonaciju</a:t>
          </a:r>
          <a:r>
            <a:rPr lang="hr-HR" dirty="0" smtClean="0"/>
            <a:t> ili uzrokuju </a:t>
          </a:r>
          <a:r>
            <a:rPr lang="hr-HR" dirty="0" err="1" smtClean="0"/>
            <a:t>fonatorno</a:t>
          </a:r>
          <a:r>
            <a:rPr lang="hr-HR" dirty="0" smtClean="0"/>
            <a:t> opterećenje</a:t>
          </a:r>
          <a:endParaRPr lang="hr-HR" dirty="0"/>
        </a:p>
      </dgm:t>
    </dgm:pt>
    <dgm:pt modelId="{B11A8B52-9664-4FBD-A036-6BFBC2ED8BC2}" type="parTrans" cxnId="{4AA9DDA7-5F65-49B5-82A5-2B5173181165}">
      <dgm:prSet/>
      <dgm:spPr/>
      <dgm:t>
        <a:bodyPr/>
        <a:lstStyle/>
        <a:p>
          <a:endParaRPr lang="hr-HR"/>
        </a:p>
      </dgm:t>
    </dgm:pt>
    <dgm:pt modelId="{093838B9-C278-4726-9105-29F355339215}" type="sibTrans" cxnId="{4AA9DDA7-5F65-49B5-82A5-2B5173181165}">
      <dgm:prSet/>
      <dgm:spPr/>
      <dgm:t>
        <a:bodyPr/>
        <a:lstStyle/>
        <a:p>
          <a:endParaRPr lang="hr-HR"/>
        </a:p>
      </dgm:t>
    </dgm:pt>
    <dgm:pt modelId="{2E4AB482-85F7-4A5B-A046-C5CAEB8C649A}" type="pres">
      <dgm:prSet presAssocID="{B54DDD8D-3340-48C3-87A6-CC6F09067FC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C4A48485-CB3F-44BF-A2D8-33684B6A9075}" type="pres">
      <dgm:prSet presAssocID="{A67DA438-C3C7-4584-8656-A2B6D37AEE7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8BBD06-A97B-40E3-AA51-DDF8FC098071}" type="pres">
      <dgm:prSet presAssocID="{A67DA438-C3C7-4584-8656-A2B6D37AEE7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C66403-B288-4064-B66A-8396D03493F2}" type="pres">
      <dgm:prSet presAssocID="{C6B7F079-43B2-452B-A034-78FCBA4714FC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DF9E6B-AD44-49F7-9BCA-5166F393DDD6}" type="pres">
      <dgm:prSet presAssocID="{C6B7F079-43B2-452B-A034-78FCBA4714F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E99CEA-DDC9-46DE-B75A-C45ECC89D09B}" type="pres">
      <dgm:prSet presAssocID="{572FD67D-92E5-4489-9F17-11328664806D}" presName="parentText3" presStyleLbl="node1" presStyleIdx="2" presStyleCnt="3" custScaleX="89996" custLinFactNeighborX="0" custLinFactNeighborY="164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632636-3E90-4CB8-9DA6-E76D0C0DBEAF}" type="pres">
      <dgm:prSet presAssocID="{572FD67D-92E5-4489-9F17-11328664806D}" presName="childText3" presStyleLbl="solidAlignAcc1" presStyleIdx="2" presStyleCnt="3" custLinFactNeighborX="6237" custLinFactNeighborY="-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00F0948-DA50-4718-A13C-3B5B8FDB3AE3}" type="presOf" srcId="{572FD67D-92E5-4489-9F17-11328664806D}" destId="{9BE99CEA-DDC9-46DE-B75A-C45ECC89D09B}" srcOrd="0" destOrd="0" presId="urn:microsoft.com/office/officeart/2009/3/layout/IncreasingArrowsProcess"/>
    <dgm:cxn modelId="{3975829A-1D54-4122-BA6A-C97199FD8B18}" type="presOf" srcId="{A67DA438-C3C7-4584-8656-A2B6D37AEE71}" destId="{C4A48485-CB3F-44BF-A2D8-33684B6A9075}" srcOrd="0" destOrd="0" presId="urn:microsoft.com/office/officeart/2009/3/layout/IncreasingArrowsProcess"/>
    <dgm:cxn modelId="{BB085DB9-EC0D-48AB-87C9-5C1F02696675}" srcId="{B54DDD8D-3340-48C3-87A6-CC6F09067FCD}" destId="{572FD67D-92E5-4489-9F17-11328664806D}" srcOrd="2" destOrd="0" parTransId="{D3B0543F-7772-4251-8AAD-C508C9CB0A10}" sibTransId="{BFEE90DB-F3D7-4FAD-9F4D-43225D1C1148}"/>
    <dgm:cxn modelId="{5DA9D1F6-30F6-4976-AAD7-9A9F3BFB2602}" srcId="{A67DA438-C3C7-4584-8656-A2B6D37AEE71}" destId="{D8388437-2110-444E-84E6-30156D98CABE}" srcOrd="0" destOrd="0" parTransId="{565CF22E-AA5E-406C-9EE5-6C362F4AE8D0}" sibTransId="{E18BDAE3-B09C-429E-8ED1-E6546BC1E90E}"/>
    <dgm:cxn modelId="{8F6DDF23-C659-4554-9DE1-6220FC1D4E2E}" srcId="{C6B7F079-43B2-452B-A034-78FCBA4714FC}" destId="{26B70987-FC24-4BB0-8F1E-813C9B678FEA}" srcOrd="0" destOrd="0" parTransId="{0FEDF593-BD55-4BB0-B25D-A0A7BB457A64}" sibTransId="{064D1C44-B3B1-458F-AC0A-E3E632E54D9E}"/>
    <dgm:cxn modelId="{0A0AA72F-F528-4129-A1AC-2298DFE704CD}" srcId="{B54DDD8D-3340-48C3-87A6-CC6F09067FCD}" destId="{C6B7F079-43B2-452B-A034-78FCBA4714FC}" srcOrd="1" destOrd="0" parTransId="{C8A3ACA0-3689-4EB0-B060-747EDC8F86F3}" sibTransId="{98978E68-DB76-4D0C-8661-FAFABE7CF8F5}"/>
    <dgm:cxn modelId="{4AA9DDA7-5F65-49B5-82A5-2B5173181165}" srcId="{572FD67D-92E5-4489-9F17-11328664806D}" destId="{CC6177EC-A25A-461C-8D43-671887AB8E8E}" srcOrd="0" destOrd="0" parTransId="{B11A8B52-9664-4FBD-A036-6BFBC2ED8BC2}" sibTransId="{093838B9-C278-4726-9105-29F355339215}"/>
    <dgm:cxn modelId="{48671399-D878-48E6-B616-D5A9E35572FC}" type="presOf" srcId="{CC6177EC-A25A-461C-8D43-671887AB8E8E}" destId="{B0632636-3E90-4CB8-9DA6-E76D0C0DBEAF}" srcOrd="0" destOrd="0" presId="urn:microsoft.com/office/officeart/2009/3/layout/IncreasingArrowsProcess"/>
    <dgm:cxn modelId="{7867F5ED-349A-4579-8CF0-BB6960CD6A33}" type="presOf" srcId="{C6B7F079-43B2-452B-A034-78FCBA4714FC}" destId="{CFC66403-B288-4064-B66A-8396D03493F2}" srcOrd="0" destOrd="0" presId="urn:microsoft.com/office/officeart/2009/3/layout/IncreasingArrowsProcess"/>
    <dgm:cxn modelId="{3305DE61-65F1-4139-9B79-FAEF785EB64D}" srcId="{B54DDD8D-3340-48C3-87A6-CC6F09067FCD}" destId="{A67DA438-C3C7-4584-8656-A2B6D37AEE71}" srcOrd="0" destOrd="0" parTransId="{E611700C-2E1F-488C-881C-4326694A9126}" sibTransId="{C69604E9-1BCB-4AB4-BC91-208CA4AA2434}"/>
    <dgm:cxn modelId="{463E7236-9638-40A1-91D8-F2BBCB3BC746}" type="presOf" srcId="{D8388437-2110-444E-84E6-30156D98CABE}" destId="{478BBD06-A97B-40E3-AA51-DDF8FC098071}" srcOrd="0" destOrd="0" presId="urn:microsoft.com/office/officeart/2009/3/layout/IncreasingArrowsProcess"/>
    <dgm:cxn modelId="{B04B2DDE-A729-4590-8716-C39D67BA6445}" type="presOf" srcId="{B54DDD8D-3340-48C3-87A6-CC6F09067FCD}" destId="{2E4AB482-85F7-4A5B-A046-C5CAEB8C649A}" srcOrd="0" destOrd="0" presId="urn:microsoft.com/office/officeart/2009/3/layout/IncreasingArrowsProcess"/>
    <dgm:cxn modelId="{9F64AFD3-A6A2-4707-A9BB-2B7ED7EF3781}" type="presOf" srcId="{26B70987-FC24-4BB0-8F1E-813C9B678FEA}" destId="{F8DF9E6B-AD44-49F7-9BCA-5166F393DDD6}" srcOrd="0" destOrd="0" presId="urn:microsoft.com/office/officeart/2009/3/layout/IncreasingArrowsProcess"/>
    <dgm:cxn modelId="{AEBBF667-BEB8-4BE6-AE5A-024D93432308}" type="presParOf" srcId="{2E4AB482-85F7-4A5B-A046-C5CAEB8C649A}" destId="{C4A48485-CB3F-44BF-A2D8-33684B6A9075}" srcOrd="0" destOrd="0" presId="urn:microsoft.com/office/officeart/2009/3/layout/IncreasingArrowsProcess"/>
    <dgm:cxn modelId="{2F0134DC-8FB2-4DAB-94F1-B9B56F820348}" type="presParOf" srcId="{2E4AB482-85F7-4A5B-A046-C5CAEB8C649A}" destId="{478BBD06-A97B-40E3-AA51-DDF8FC098071}" srcOrd="1" destOrd="0" presId="urn:microsoft.com/office/officeart/2009/3/layout/IncreasingArrowsProcess"/>
    <dgm:cxn modelId="{DC230120-F575-4792-B9BF-2132A32263FE}" type="presParOf" srcId="{2E4AB482-85F7-4A5B-A046-C5CAEB8C649A}" destId="{CFC66403-B288-4064-B66A-8396D03493F2}" srcOrd="2" destOrd="0" presId="urn:microsoft.com/office/officeart/2009/3/layout/IncreasingArrowsProcess"/>
    <dgm:cxn modelId="{6903CB77-3397-4FCD-BBB4-97F7C1B27116}" type="presParOf" srcId="{2E4AB482-85F7-4A5B-A046-C5CAEB8C649A}" destId="{F8DF9E6B-AD44-49F7-9BCA-5166F393DDD6}" srcOrd="3" destOrd="0" presId="urn:microsoft.com/office/officeart/2009/3/layout/IncreasingArrowsProcess"/>
    <dgm:cxn modelId="{F38864F5-2D98-4C30-A2AF-8B9758C4EDB0}" type="presParOf" srcId="{2E4AB482-85F7-4A5B-A046-C5CAEB8C649A}" destId="{9BE99CEA-DDC9-46DE-B75A-C45ECC89D09B}" srcOrd="4" destOrd="0" presId="urn:microsoft.com/office/officeart/2009/3/layout/IncreasingArrowsProcess"/>
    <dgm:cxn modelId="{F3040F76-75B0-422E-A2FB-64A64DB218A3}" type="presParOf" srcId="{2E4AB482-85F7-4A5B-A046-C5CAEB8C649A}" destId="{B0632636-3E90-4CB8-9DA6-E76D0C0DBEA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8281A-76F2-4C80-BA92-B3D8DDD6CF76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45284F74-53FB-4528-850A-614182762AD6}">
      <dgm:prSet custT="1"/>
      <dgm:spPr/>
      <dgm:t>
        <a:bodyPr/>
        <a:lstStyle/>
        <a:p>
          <a:pPr rtl="0"/>
          <a:r>
            <a:rPr lang="hr-HR" sz="2800" dirty="0" smtClean="0"/>
            <a:t>Ne trošite glas više no što možete odmoriti svoje tijelo </a:t>
          </a:r>
          <a:endParaRPr lang="hr-HR" sz="2800" dirty="0"/>
        </a:p>
      </dgm:t>
    </dgm:pt>
    <dgm:pt modelId="{A2770F93-ACD0-46E3-B24B-53C3208EE7A9}" type="parTrans" cxnId="{53ADEA48-18AF-446E-9146-82A304D9C221}">
      <dgm:prSet/>
      <dgm:spPr/>
      <dgm:t>
        <a:bodyPr/>
        <a:lstStyle/>
        <a:p>
          <a:endParaRPr lang="hr-HR"/>
        </a:p>
      </dgm:t>
    </dgm:pt>
    <dgm:pt modelId="{FD93C029-3B73-4690-B439-548492115B51}" type="sibTrans" cxnId="{53ADEA48-18AF-446E-9146-82A304D9C221}">
      <dgm:prSet/>
      <dgm:spPr/>
      <dgm:t>
        <a:bodyPr/>
        <a:lstStyle/>
        <a:p>
          <a:endParaRPr lang="hr-HR"/>
        </a:p>
      </dgm:t>
    </dgm:pt>
    <dgm:pt modelId="{B099C982-26C7-49D1-8C17-4ED3D24AFB7D}">
      <dgm:prSet/>
      <dgm:spPr/>
      <dgm:t>
        <a:bodyPr/>
        <a:lstStyle/>
        <a:p>
          <a:pPr rtl="0"/>
          <a:r>
            <a:rPr lang="hr-HR" dirty="0" smtClean="0"/>
            <a:t>odmarajte glas šutnjom, nekoliko puta dnevno</a:t>
          </a:r>
          <a:endParaRPr lang="hr-HR" dirty="0"/>
        </a:p>
      </dgm:t>
    </dgm:pt>
    <dgm:pt modelId="{AEE04100-F28A-47EE-8D11-465CC0D67D21}" type="parTrans" cxnId="{8461234B-8D67-496F-88AF-E3715BE21992}">
      <dgm:prSet/>
      <dgm:spPr/>
      <dgm:t>
        <a:bodyPr/>
        <a:lstStyle/>
        <a:p>
          <a:endParaRPr lang="hr-HR"/>
        </a:p>
      </dgm:t>
    </dgm:pt>
    <dgm:pt modelId="{0E96A32B-394E-4697-BF87-C2C59D0C7D97}" type="sibTrans" cxnId="{8461234B-8D67-496F-88AF-E3715BE21992}">
      <dgm:prSet/>
      <dgm:spPr/>
      <dgm:t>
        <a:bodyPr/>
        <a:lstStyle/>
        <a:p>
          <a:endParaRPr lang="hr-HR"/>
        </a:p>
      </dgm:t>
    </dgm:pt>
    <dgm:pt modelId="{C09E5FD9-0E3F-4735-AEC3-66E1AE1DBEFC}">
      <dgm:prSet/>
      <dgm:spPr/>
      <dgm:t>
        <a:bodyPr/>
        <a:lstStyle/>
        <a:p>
          <a:pPr rtl="0"/>
          <a:r>
            <a:rPr lang="hr-HR" dirty="0" smtClean="0"/>
            <a:t>Ne koristite glas pretjerano kada ste bolesni ili umorni </a:t>
          </a:r>
          <a:endParaRPr lang="hr-HR" dirty="0"/>
        </a:p>
      </dgm:t>
    </dgm:pt>
    <dgm:pt modelId="{F575134A-E349-4C64-915E-6C6DBDB5AD8E}" type="parTrans" cxnId="{55828A30-1B1B-41C6-B4BA-E12A10EDE2F5}">
      <dgm:prSet/>
      <dgm:spPr/>
      <dgm:t>
        <a:bodyPr/>
        <a:lstStyle/>
        <a:p>
          <a:endParaRPr lang="hr-HR"/>
        </a:p>
      </dgm:t>
    </dgm:pt>
    <dgm:pt modelId="{5B69E347-A981-4FAF-AA5F-D22F846BCF2D}" type="sibTrans" cxnId="{55828A30-1B1B-41C6-B4BA-E12A10EDE2F5}">
      <dgm:prSet/>
      <dgm:spPr/>
      <dgm:t>
        <a:bodyPr/>
        <a:lstStyle/>
        <a:p>
          <a:endParaRPr lang="hr-HR"/>
        </a:p>
      </dgm:t>
    </dgm:pt>
    <dgm:pt modelId="{42AA4B23-F397-4BB4-BEDE-702B2F3A7261}">
      <dgm:prSet/>
      <dgm:spPr/>
      <dgm:t>
        <a:bodyPr/>
        <a:lstStyle/>
        <a:p>
          <a:pPr rtl="0"/>
          <a:r>
            <a:rPr lang="hr-HR" dirty="0" smtClean="0"/>
            <a:t>odmarajte glas zajedno s tijelom </a:t>
          </a:r>
        </a:p>
        <a:p>
          <a:pPr rtl="0"/>
          <a:r>
            <a:rPr lang="hr-HR" dirty="0" smtClean="0"/>
            <a:t>(i glas može biti bolestan ili umoran).</a:t>
          </a:r>
          <a:endParaRPr lang="hr-HR" dirty="0"/>
        </a:p>
      </dgm:t>
    </dgm:pt>
    <dgm:pt modelId="{C8F0BFB7-8DB3-4A3B-8671-3D3BB401B009}" type="parTrans" cxnId="{209E187A-26D7-4436-A75F-F2FF308BE855}">
      <dgm:prSet/>
      <dgm:spPr/>
      <dgm:t>
        <a:bodyPr/>
        <a:lstStyle/>
        <a:p>
          <a:endParaRPr lang="hr-HR"/>
        </a:p>
      </dgm:t>
    </dgm:pt>
    <dgm:pt modelId="{23B63819-D046-4394-8122-C406D4545BE3}" type="sibTrans" cxnId="{209E187A-26D7-4436-A75F-F2FF308BE855}">
      <dgm:prSet/>
      <dgm:spPr/>
      <dgm:t>
        <a:bodyPr/>
        <a:lstStyle/>
        <a:p>
          <a:endParaRPr lang="hr-HR"/>
        </a:p>
      </dgm:t>
    </dgm:pt>
    <dgm:pt modelId="{4EC093D0-F4AD-4FEA-B2E1-6CD6CBF9F3E5}">
      <dgm:prSet/>
      <dgm:spPr/>
      <dgm:t>
        <a:bodyPr/>
        <a:lstStyle/>
        <a:p>
          <a:pPr rtl="0"/>
          <a:r>
            <a:rPr lang="hr-HR" dirty="0" smtClean="0"/>
            <a:t>Ne koristite napet glas već stanite kod prvih znakova vokalnog zamora (promuklost, bol u grlu).</a:t>
          </a:r>
          <a:endParaRPr lang="hr-HR" dirty="0"/>
        </a:p>
      </dgm:t>
    </dgm:pt>
    <dgm:pt modelId="{75DE77A3-AA9C-4C94-A2B9-B06665B63119}" type="parTrans" cxnId="{B9327E9A-02B5-48CB-A6D9-D6FDFDF3C0EE}">
      <dgm:prSet/>
      <dgm:spPr/>
      <dgm:t>
        <a:bodyPr/>
        <a:lstStyle/>
        <a:p>
          <a:endParaRPr lang="hr-HR"/>
        </a:p>
      </dgm:t>
    </dgm:pt>
    <dgm:pt modelId="{D9D0BAC1-3130-4B68-9243-371D45FCD64D}" type="sibTrans" cxnId="{B9327E9A-02B5-48CB-A6D9-D6FDFDF3C0EE}">
      <dgm:prSet/>
      <dgm:spPr/>
      <dgm:t>
        <a:bodyPr/>
        <a:lstStyle/>
        <a:p>
          <a:endParaRPr lang="hr-HR"/>
        </a:p>
      </dgm:t>
    </dgm:pt>
    <dgm:pt modelId="{70121592-17B8-4CEB-ACAA-6949C6BCE0EC}" type="pres">
      <dgm:prSet presAssocID="{9298281A-76F2-4C80-BA92-B3D8DDD6CF76}" presName="linear" presStyleCnt="0">
        <dgm:presLayoutVars>
          <dgm:animLvl val="lvl"/>
          <dgm:resizeHandles val="exact"/>
        </dgm:presLayoutVars>
      </dgm:prSet>
      <dgm:spPr/>
    </dgm:pt>
    <dgm:pt modelId="{D9A46478-AF3B-4FE0-A354-C94B91059C99}" type="pres">
      <dgm:prSet presAssocID="{45284F74-53FB-4528-850A-614182762AD6}" presName="parentText" presStyleLbl="node1" presStyleIdx="0" presStyleCnt="5" custLinFactNeighborX="168" custLinFactNeighborY="-15654">
        <dgm:presLayoutVars>
          <dgm:chMax val="0"/>
          <dgm:bulletEnabled val="1"/>
        </dgm:presLayoutVars>
      </dgm:prSet>
      <dgm:spPr/>
    </dgm:pt>
    <dgm:pt modelId="{A0588AE4-E1ED-4A25-A71A-816FAEBB4353}" type="pres">
      <dgm:prSet presAssocID="{FD93C029-3B73-4690-B439-548492115B51}" presName="spacer" presStyleCnt="0"/>
      <dgm:spPr/>
    </dgm:pt>
    <dgm:pt modelId="{E70A5BF9-C9D1-4E27-B74E-CBF89AA7D547}" type="pres">
      <dgm:prSet presAssocID="{B099C982-26C7-49D1-8C17-4ED3D24AFB7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26DF63B-E915-4DC8-AEE8-88D8DE0EED45}" type="pres">
      <dgm:prSet presAssocID="{0E96A32B-394E-4697-BF87-C2C59D0C7D97}" presName="spacer" presStyleCnt="0"/>
      <dgm:spPr/>
    </dgm:pt>
    <dgm:pt modelId="{53A52408-2C93-4E85-97EB-2EE98720AF46}" type="pres">
      <dgm:prSet presAssocID="{C09E5FD9-0E3F-4735-AEC3-66E1AE1DBEF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B735011-B95A-4434-8516-59D82536451F}" type="pres">
      <dgm:prSet presAssocID="{5B69E347-A981-4FAF-AA5F-D22F846BCF2D}" presName="spacer" presStyleCnt="0"/>
      <dgm:spPr/>
    </dgm:pt>
    <dgm:pt modelId="{F8ABB528-622D-4E9B-82BC-71D01D9D9103}" type="pres">
      <dgm:prSet presAssocID="{42AA4B23-F397-4BB4-BEDE-702B2F3A726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77574FD-89D9-44FF-93BA-12CA9C6113F5}" type="pres">
      <dgm:prSet presAssocID="{23B63819-D046-4394-8122-C406D4545BE3}" presName="spacer" presStyleCnt="0"/>
      <dgm:spPr/>
    </dgm:pt>
    <dgm:pt modelId="{55637000-AE91-4EC3-BB6D-2896A53ED324}" type="pres">
      <dgm:prSet presAssocID="{4EC093D0-F4AD-4FEA-B2E1-6CD6CBF9F3E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7B6D1CC-9F4F-4B9A-B5F8-9A8677D0AF66}" type="presOf" srcId="{4EC093D0-F4AD-4FEA-B2E1-6CD6CBF9F3E5}" destId="{55637000-AE91-4EC3-BB6D-2896A53ED324}" srcOrd="0" destOrd="0" presId="urn:microsoft.com/office/officeart/2005/8/layout/vList2"/>
    <dgm:cxn modelId="{FE2F3EA6-40AA-4C59-9B13-C41C58E8F158}" type="presOf" srcId="{C09E5FD9-0E3F-4735-AEC3-66E1AE1DBEFC}" destId="{53A52408-2C93-4E85-97EB-2EE98720AF46}" srcOrd="0" destOrd="0" presId="urn:microsoft.com/office/officeart/2005/8/layout/vList2"/>
    <dgm:cxn modelId="{14D7E698-0505-4BBC-8B7B-7766AB53BA44}" type="presOf" srcId="{9298281A-76F2-4C80-BA92-B3D8DDD6CF76}" destId="{70121592-17B8-4CEB-ACAA-6949C6BCE0EC}" srcOrd="0" destOrd="0" presId="urn:microsoft.com/office/officeart/2005/8/layout/vList2"/>
    <dgm:cxn modelId="{D5D0E182-0287-483A-8D73-EB6A95B03DEF}" type="presOf" srcId="{45284F74-53FB-4528-850A-614182762AD6}" destId="{D9A46478-AF3B-4FE0-A354-C94B91059C99}" srcOrd="0" destOrd="0" presId="urn:microsoft.com/office/officeart/2005/8/layout/vList2"/>
    <dgm:cxn modelId="{53ADEA48-18AF-446E-9146-82A304D9C221}" srcId="{9298281A-76F2-4C80-BA92-B3D8DDD6CF76}" destId="{45284F74-53FB-4528-850A-614182762AD6}" srcOrd="0" destOrd="0" parTransId="{A2770F93-ACD0-46E3-B24B-53C3208EE7A9}" sibTransId="{FD93C029-3B73-4690-B439-548492115B51}"/>
    <dgm:cxn modelId="{F83C52A5-8241-4D48-A4BF-841ABEB103A3}" type="presOf" srcId="{B099C982-26C7-49D1-8C17-4ED3D24AFB7D}" destId="{E70A5BF9-C9D1-4E27-B74E-CBF89AA7D547}" srcOrd="0" destOrd="0" presId="urn:microsoft.com/office/officeart/2005/8/layout/vList2"/>
    <dgm:cxn modelId="{209E187A-26D7-4436-A75F-F2FF308BE855}" srcId="{9298281A-76F2-4C80-BA92-B3D8DDD6CF76}" destId="{42AA4B23-F397-4BB4-BEDE-702B2F3A7261}" srcOrd="3" destOrd="0" parTransId="{C8F0BFB7-8DB3-4A3B-8671-3D3BB401B009}" sibTransId="{23B63819-D046-4394-8122-C406D4545BE3}"/>
    <dgm:cxn modelId="{8461234B-8D67-496F-88AF-E3715BE21992}" srcId="{9298281A-76F2-4C80-BA92-B3D8DDD6CF76}" destId="{B099C982-26C7-49D1-8C17-4ED3D24AFB7D}" srcOrd="1" destOrd="0" parTransId="{AEE04100-F28A-47EE-8D11-465CC0D67D21}" sibTransId="{0E96A32B-394E-4697-BF87-C2C59D0C7D97}"/>
    <dgm:cxn modelId="{5426F3B1-7D9C-4794-B767-3DFC4DC0725F}" type="presOf" srcId="{42AA4B23-F397-4BB4-BEDE-702B2F3A7261}" destId="{F8ABB528-622D-4E9B-82BC-71D01D9D9103}" srcOrd="0" destOrd="0" presId="urn:microsoft.com/office/officeart/2005/8/layout/vList2"/>
    <dgm:cxn modelId="{B9327E9A-02B5-48CB-A6D9-D6FDFDF3C0EE}" srcId="{9298281A-76F2-4C80-BA92-B3D8DDD6CF76}" destId="{4EC093D0-F4AD-4FEA-B2E1-6CD6CBF9F3E5}" srcOrd="4" destOrd="0" parTransId="{75DE77A3-AA9C-4C94-A2B9-B06665B63119}" sibTransId="{D9D0BAC1-3130-4B68-9243-371D45FCD64D}"/>
    <dgm:cxn modelId="{55828A30-1B1B-41C6-B4BA-E12A10EDE2F5}" srcId="{9298281A-76F2-4C80-BA92-B3D8DDD6CF76}" destId="{C09E5FD9-0E3F-4735-AEC3-66E1AE1DBEFC}" srcOrd="2" destOrd="0" parTransId="{F575134A-E349-4C64-915E-6C6DBDB5AD8E}" sibTransId="{5B69E347-A981-4FAF-AA5F-D22F846BCF2D}"/>
    <dgm:cxn modelId="{8CD74118-140E-4E2C-99AF-D3C2F663FB40}" type="presParOf" srcId="{70121592-17B8-4CEB-ACAA-6949C6BCE0EC}" destId="{D9A46478-AF3B-4FE0-A354-C94B91059C99}" srcOrd="0" destOrd="0" presId="urn:microsoft.com/office/officeart/2005/8/layout/vList2"/>
    <dgm:cxn modelId="{BEA0833B-4779-41C6-998D-8322EDDD5FDD}" type="presParOf" srcId="{70121592-17B8-4CEB-ACAA-6949C6BCE0EC}" destId="{A0588AE4-E1ED-4A25-A71A-816FAEBB4353}" srcOrd="1" destOrd="0" presId="urn:microsoft.com/office/officeart/2005/8/layout/vList2"/>
    <dgm:cxn modelId="{A9D36098-6B87-4963-93E6-67ADB7E56C2A}" type="presParOf" srcId="{70121592-17B8-4CEB-ACAA-6949C6BCE0EC}" destId="{E70A5BF9-C9D1-4E27-B74E-CBF89AA7D547}" srcOrd="2" destOrd="0" presId="urn:microsoft.com/office/officeart/2005/8/layout/vList2"/>
    <dgm:cxn modelId="{2AF9222B-2672-44FE-8EC6-13B272BA3710}" type="presParOf" srcId="{70121592-17B8-4CEB-ACAA-6949C6BCE0EC}" destId="{626DF63B-E915-4DC8-AEE8-88D8DE0EED45}" srcOrd="3" destOrd="0" presId="urn:microsoft.com/office/officeart/2005/8/layout/vList2"/>
    <dgm:cxn modelId="{CA3DD245-079A-46F8-BDDD-C8FEBAE338B0}" type="presParOf" srcId="{70121592-17B8-4CEB-ACAA-6949C6BCE0EC}" destId="{53A52408-2C93-4E85-97EB-2EE98720AF46}" srcOrd="4" destOrd="0" presId="urn:microsoft.com/office/officeart/2005/8/layout/vList2"/>
    <dgm:cxn modelId="{50B40EC6-0C77-40C6-BB07-4E09921F2CC6}" type="presParOf" srcId="{70121592-17B8-4CEB-ACAA-6949C6BCE0EC}" destId="{7B735011-B95A-4434-8516-59D82536451F}" srcOrd="5" destOrd="0" presId="urn:microsoft.com/office/officeart/2005/8/layout/vList2"/>
    <dgm:cxn modelId="{962EE886-4FEB-4EDA-B05C-3AB6680E7729}" type="presParOf" srcId="{70121592-17B8-4CEB-ACAA-6949C6BCE0EC}" destId="{F8ABB528-622D-4E9B-82BC-71D01D9D9103}" srcOrd="6" destOrd="0" presId="urn:microsoft.com/office/officeart/2005/8/layout/vList2"/>
    <dgm:cxn modelId="{2D14D0A1-4B4A-4FEF-8B3A-D0E2F802C39F}" type="presParOf" srcId="{70121592-17B8-4CEB-ACAA-6949C6BCE0EC}" destId="{377574FD-89D9-44FF-93BA-12CA9C6113F5}" srcOrd="7" destOrd="0" presId="urn:microsoft.com/office/officeart/2005/8/layout/vList2"/>
    <dgm:cxn modelId="{F61DEB86-8CDF-40D8-974B-A842D69F94B9}" type="presParOf" srcId="{70121592-17B8-4CEB-ACAA-6949C6BCE0EC}" destId="{55637000-AE91-4EC3-BB6D-2896A53ED3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D9FD1A-5346-4825-8D49-0D4E09CE7E8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hr-HR"/>
        </a:p>
      </dgm:t>
    </dgm:pt>
    <dgm:pt modelId="{15465B5A-2A06-461A-B498-3EB0A87D27FC}">
      <dgm:prSet/>
      <dgm:spPr/>
      <dgm:t>
        <a:bodyPr/>
        <a:lstStyle/>
        <a:p>
          <a:pPr rtl="0"/>
          <a:r>
            <a:rPr lang="hr-HR" dirty="0" smtClean="0"/>
            <a:t>Ne zanemarujte simptome promuklog, napetog glasa s boli u grlu (pogotovo kada takvo stanje potraje) već potražite stručnu pomoć.</a:t>
          </a:r>
          <a:endParaRPr lang="hr-HR" dirty="0"/>
        </a:p>
      </dgm:t>
    </dgm:pt>
    <dgm:pt modelId="{AD90FB89-F35D-435C-B9CB-67F03CE77AE5}" type="parTrans" cxnId="{4938579A-C5A2-4AB1-8F71-42E5665C8E0E}">
      <dgm:prSet/>
      <dgm:spPr/>
      <dgm:t>
        <a:bodyPr/>
        <a:lstStyle/>
        <a:p>
          <a:endParaRPr lang="hr-HR"/>
        </a:p>
      </dgm:t>
    </dgm:pt>
    <dgm:pt modelId="{D22A2082-3F63-4FF4-8E2B-7FB4AC5827F9}" type="sibTrans" cxnId="{4938579A-C5A2-4AB1-8F71-42E5665C8E0E}">
      <dgm:prSet/>
      <dgm:spPr/>
      <dgm:t>
        <a:bodyPr/>
        <a:lstStyle/>
        <a:p>
          <a:endParaRPr lang="hr-HR"/>
        </a:p>
      </dgm:t>
    </dgm:pt>
    <dgm:pt modelId="{DF660755-E08B-40A1-90B9-98319A29016E}">
      <dgm:prSet/>
      <dgm:spPr/>
      <dgm:t>
        <a:bodyPr/>
        <a:lstStyle/>
        <a:p>
          <a:pPr rtl="0"/>
          <a:r>
            <a:rPr lang="hr-HR" smtClean="0"/>
            <a:t>Ne izlažite svoj vokalni mehanizam prašini, zagušljivosti, dehidraciji zbog konzumiranja cigareta, alkohola ili kofeina</a:t>
          </a:r>
          <a:endParaRPr lang="hr-HR"/>
        </a:p>
      </dgm:t>
    </dgm:pt>
    <dgm:pt modelId="{8E542B95-A423-4605-9198-8F5821951DCD}" type="parTrans" cxnId="{6E86EA99-37BA-4092-95DB-FA27963BC3EB}">
      <dgm:prSet/>
      <dgm:spPr/>
      <dgm:t>
        <a:bodyPr/>
        <a:lstStyle/>
        <a:p>
          <a:endParaRPr lang="hr-HR"/>
        </a:p>
      </dgm:t>
    </dgm:pt>
    <dgm:pt modelId="{C95C942D-277F-4770-8498-A604BF9655D2}" type="sibTrans" cxnId="{6E86EA99-37BA-4092-95DB-FA27963BC3EB}">
      <dgm:prSet/>
      <dgm:spPr/>
      <dgm:t>
        <a:bodyPr/>
        <a:lstStyle/>
        <a:p>
          <a:endParaRPr lang="hr-HR"/>
        </a:p>
      </dgm:t>
    </dgm:pt>
    <dgm:pt modelId="{70F40B9A-51D3-4899-84A8-C3733A3CB040}">
      <dgm:prSet/>
      <dgm:spPr/>
      <dgm:t>
        <a:bodyPr/>
        <a:lstStyle/>
        <a:p>
          <a:pPr rtl="0"/>
          <a:r>
            <a:rPr lang="hr-HR" smtClean="0"/>
            <a:t>Vlažite glasnice, ne pušite i ne konzumirajte žestoka pića te pretjerano ljuta jela.</a:t>
          </a:r>
          <a:endParaRPr lang="hr-HR"/>
        </a:p>
      </dgm:t>
    </dgm:pt>
    <dgm:pt modelId="{8655EBCC-58A7-4709-B406-90F84F190133}" type="parTrans" cxnId="{E15FFF68-8E87-4BD6-8069-39647D1DF30B}">
      <dgm:prSet/>
      <dgm:spPr/>
      <dgm:t>
        <a:bodyPr/>
        <a:lstStyle/>
        <a:p>
          <a:endParaRPr lang="hr-HR"/>
        </a:p>
      </dgm:t>
    </dgm:pt>
    <dgm:pt modelId="{90A44C65-9B5D-4DFB-8697-23CC27353856}" type="sibTrans" cxnId="{E15FFF68-8E87-4BD6-8069-39647D1DF30B}">
      <dgm:prSet/>
      <dgm:spPr/>
      <dgm:t>
        <a:bodyPr/>
        <a:lstStyle/>
        <a:p>
          <a:endParaRPr lang="hr-HR"/>
        </a:p>
      </dgm:t>
    </dgm:pt>
    <dgm:pt modelId="{B4669D6A-D3B8-4D2D-A681-0565E767A10B}">
      <dgm:prSet/>
      <dgm:spPr/>
      <dgm:t>
        <a:bodyPr/>
        <a:lstStyle/>
        <a:p>
          <a:pPr rtl="0"/>
          <a:r>
            <a:rPr lang="hr-HR" smtClean="0"/>
            <a:t>Pravilno držite tijelo.</a:t>
          </a:r>
          <a:endParaRPr lang="hr-HR"/>
        </a:p>
      </dgm:t>
    </dgm:pt>
    <dgm:pt modelId="{95918995-7BAE-4E9D-A4CD-618CCE0FB686}" type="parTrans" cxnId="{06CBB9B6-BC7A-4346-84E0-7939C75BD478}">
      <dgm:prSet/>
      <dgm:spPr/>
      <dgm:t>
        <a:bodyPr/>
        <a:lstStyle/>
        <a:p>
          <a:endParaRPr lang="hr-HR"/>
        </a:p>
      </dgm:t>
    </dgm:pt>
    <dgm:pt modelId="{2DAE6AE7-A7C7-4361-B196-B78013A15374}" type="sibTrans" cxnId="{06CBB9B6-BC7A-4346-84E0-7939C75BD478}">
      <dgm:prSet/>
      <dgm:spPr/>
      <dgm:t>
        <a:bodyPr/>
        <a:lstStyle/>
        <a:p>
          <a:endParaRPr lang="hr-HR"/>
        </a:p>
      </dgm:t>
    </dgm:pt>
    <dgm:pt modelId="{1315CAAA-1512-493E-AC1A-E60DB2F269DD}">
      <dgm:prSet/>
      <dgm:spPr/>
      <dgm:t>
        <a:bodyPr/>
        <a:lstStyle/>
        <a:p>
          <a:pPr rtl="0"/>
          <a:r>
            <a:rPr lang="hr-HR" dirty="0" smtClean="0"/>
            <a:t>voće bogato vitaminima A, E, C</a:t>
          </a:r>
          <a:endParaRPr lang="hr-HR" dirty="0"/>
        </a:p>
      </dgm:t>
    </dgm:pt>
    <dgm:pt modelId="{9FB1ACCF-BF75-4189-A9C2-2E5110B1DD48}" type="parTrans" cxnId="{3EFA7BCA-EB76-4F4B-9E63-FF86F7BBE6E1}">
      <dgm:prSet/>
      <dgm:spPr/>
      <dgm:t>
        <a:bodyPr/>
        <a:lstStyle/>
        <a:p>
          <a:endParaRPr lang="hr-HR"/>
        </a:p>
      </dgm:t>
    </dgm:pt>
    <dgm:pt modelId="{09E18FFD-99BA-4578-A4DE-CFC55DE506F9}" type="sibTrans" cxnId="{3EFA7BCA-EB76-4F4B-9E63-FF86F7BBE6E1}">
      <dgm:prSet/>
      <dgm:spPr/>
      <dgm:t>
        <a:bodyPr/>
        <a:lstStyle/>
        <a:p>
          <a:endParaRPr lang="hr-HR"/>
        </a:p>
      </dgm:t>
    </dgm:pt>
    <dgm:pt modelId="{FE9472DD-69AF-4EFD-A78E-62DAC995B026}" type="pres">
      <dgm:prSet presAssocID="{CDD9FD1A-5346-4825-8D49-0D4E09CE7E89}" presName="linear" presStyleCnt="0">
        <dgm:presLayoutVars>
          <dgm:animLvl val="lvl"/>
          <dgm:resizeHandles val="exact"/>
        </dgm:presLayoutVars>
      </dgm:prSet>
      <dgm:spPr/>
    </dgm:pt>
    <dgm:pt modelId="{EC492A1F-6B16-4392-B655-8468645AAC6E}" type="pres">
      <dgm:prSet presAssocID="{15465B5A-2A06-461A-B498-3EB0A87D27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E4A63CB-80B3-4AA9-A07C-891E8BAF32A0}" type="pres">
      <dgm:prSet presAssocID="{D22A2082-3F63-4FF4-8E2B-7FB4AC5827F9}" presName="spacer" presStyleCnt="0"/>
      <dgm:spPr/>
    </dgm:pt>
    <dgm:pt modelId="{DB425E62-C2D9-4323-9054-959C595C4CBE}" type="pres">
      <dgm:prSet presAssocID="{DF660755-E08B-40A1-90B9-98319A29016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F6DF96F-5471-424D-B654-4353F6776E71}" type="pres">
      <dgm:prSet presAssocID="{C95C942D-277F-4770-8498-A604BF9655D2}" presName="spacer" presStyleCnt="0"/>
      <dgm:spPr/>
    </dgm:pt>
    <dgm:pt modelId="{B343228E-6C23-43F5-A909-877A7C196A17}" type="pres">
      <dgm:prSet presAssocID="{70F40B9A-51D3-4899-84A8-C3733A3CB04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6790028-7578-45A9-B3CB-15B5DB64A055}" type="pres">
      <dgm:prSet presAssocID="{90A44C65-9B5D-4DFB-8697-23CC27353856}" presName="spacer" presStyleCnt="0"/>
      <dgm:spPr/>
    </dgm:pt>
    <dgm:pt modelId="{4071DA38-8C35-4F72-8587-408CB9342C8A}" type="pres">
      <dgm:prSet presAssocID="{B4669D6A-D3B8-4D2D-A681-0565E767A10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CD406D5-268D-4C2A-B2C4-38F396D2D074}" type="pres">
      <dgm:prSet presAssocID="{2DAE6AE7-A7C7-4361-B196-B78013A15374}" presName="spacer" presStyleCnt="0"/>
      <dgm:spPr/>
    </dgm:pt>
    <dgm:pt modelId="{59C7070B-84BA-404E-BAB9-C947F7861BA5}" type="pres">
      <dgm:prSet presAssocID="{1315CAAA-1512-493E-AC1A-E60DB2F269D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EFA7BCA-EB76-4F4B-9E63-FF86F7BBE6E1}" srcId="{CDD9FD1A-5346-4825-8D49-0D4E09CE7E89}" destId="{1315CAAA-1512-493E-AC1A-E60DB2F269DD}" srcOrd="4" destOrd="0" parTransId="{9FB1ACCF-BF75-4189-A9C2-2E5110B1DD48}" sibTransId="{09E18FFD-99BA-4578-A4DE-CFC55DE506F9}"/>
    <dgm:cxn modelId="{83C79226-A9F4-4BB8-9508-E1773444D0EE}" type="presOf" srcId="{DF660755-E08B-40A1-90B9-98319A29016E}" destId="{DB425E62-C2D9-4323-9054-959C595C4CBE}" srcOrd="0" destOrd="0" presId="urn:microsoft.com/office/officeart/2005/8/layout/vList2"/>
    <dgm:cxn modelId="{DD4F98E1-6EAE-4867-BC31-DC24DC08E84B}" type="presOf" srcId="{15465B5A-2A06-461A-B498-3EB0A87D27FC}" destId="{EC492A1F-6B16-4392-B655-8468645AAC6E}" srcOrd="0" destOrd="0" presId="urn:microsoft.com/office/officeart/2005/8/layout/vList2"/>
    <dgm:cxn modelId="{6E86EA99-37BA-4092-95DB-FA27963BC3EB}" srcId="{CDD9FD1A-5346-4825-8D49-0D4E09CE7E89}" destId="{DF660755-E08B-40A1-90B9-98319A29016E}" srcOrd="1" destOrd="0" parTransId="{8E542B95-A423-4605-9198-8F5821951DCD}" sibTransId="{C95C942D-277F-4770-8498-A604BF9655D2}"/>
    <dgm:cxn modelId="{6D9B4272-04A1-46F9-98FE-6F76222F265B}" type="presOf" srcId="{B4669D6A-D3B8-4D2D-A681-0565E767A10B}" destId="{4071DA38-8C35-4F72-8587-408CB9342C8A}" srcOrd="0" destOrd="0" presId="urn:microsoft.com/office/officeart/2005/8/layout/vList2"/>
    <dgm:cxn modelId="{C81243FA-04F7-4817-959D-C4CAD2851D01}" type="presOf" srcId="{1315CAAA-1512-493E-AC1A-E60DB2F269DD}" destId="{59C7070B-84BA-404E-BAB9-C947F7861BA5}" srcOrd="0" destOrd="0" presId="urn:microsoft.com/office/officeart/2005/8/layout/vList2"/>
    <dgm:cxn modelId="{06CBB9B6-BC7A-4346-84E0-7939C75BD478}" srcId="{CDD9FD1A-5346-4825-8D49-0D4E09CE7E89}" destId="{B4669D6A-D3B8-4D2D-A681-0565E767A10B}" srcOrd="3" destOrd="0" parTransId="{95918995-7BAE-4E9D-A4CD-618CCE0FB686}" sibTransId="{2DAE6AE7-A7C7-4361-B196-B78013A15374}"/>
    <dgm:cxn modelId="{E15FFF68-8E87-4BD6-8069-39647D1DF30B}" srcId="{CDD9FD1A-5346-4825-8D49-0D4E09CE7E89}" destId="{70F40B9A-51D3-4899-84A8-C3733A3CB040}" srcOrd="2" destOrd="0" parTransId="{8655EBCC-58A7-4709-B406-90F84F190133}" sibTransId="{90A44C65-9B5D-4DFB-8697-23CC27353856}"/>
    <dgm:cxn modelId="{D396D399-44DD-4B95-AB15-B2D29C0A1C5E}" type="presOf" srcId="{CDD9FD1A-5346-4825-8D49-0D4E09CE7E89}" destId="{FE9472DD-69AF-4EFD-A78E-62DAC995B026}" srcOrd="0" destOrd="0" presId="urn:microsoft.com/office/officeart/2005/8/layout/vList2"/>
    <dgm:cxn modelId="{B7DFA8F1-7E79-4B0C-81BC-B81845A4EB5A}" type="presOf" srcId="{70F40B9A-51D3-4899-84A8-C3733A3CB040}" destId="{B343228E-6C23-43F5-A909-877A7C196A17}" srcOrd="0" destOrd="0" presId="urn:microsoft.com/office/officeart/2005/8/layout/vList2"/>
    <dgm:cxn modelId="{4938579A-C5A2-4AB1-8F71-42E5665C8E0E}" srcId="{CDD9FD1A-5346-4825-8D49-0D4E09CE7E89}" destId="{15465B5A-2A06-461A-B498-3EB0A87D27FC}" srcOrd="0" destOrd="0" parTransId="{AD90FB89-F35D-435C-B9CB-67F03CE77AE5}" sibTransId="{D22A2082-3F63-4FF4-8E2B-7FB4AC5827F9}"/>
    <dgm:cxn modelId="{EB42F1E2-E895-4FE2-9F9C-6F400841BAA6}" type="presParOf" srcId="{FE9472DD-69AF-4EFD-A78E-62DAC995B026}" destId="{EC492A1F-6B16-4392-B655-8468645AAC6E}" srcOrd="0" destOrd="0" presId="urn:microsoft.com/office/officeart/2005/8/layout/vList2"/>
    <dgm:cxn modelId="{5C68A05C-54D2-4804-B235-BF961A9AB244}" type="presParOf" srcId="{FE9472DD-69AF-4EFD-A78E-62DAC995B026}" destId="{FE4A63CB-80B3-4AA9-A07C-891E8BAF32A0}" srcOrd="1" destOrd="0" presId="urn:microsoft.com/office/officeart/2005/8/layout/vList2"/>
    <dgm:cxn modelId="{95132BA8-A6A0-47A2-B048-17FE0AB50BF5}" type="presParOf" srcId="{FE9472DD-69AF-4EFD-A78E-62DAC995B026}" destId="{DB425E62-C2D9-4323-9054-959C595C4CBE}" srcOrd="2" destOrd="0" presId="urn:microsoft.com/office/officeart/2005/8/layout/vList2"/>
    <dgm:cxn modelId="{FF9BD3D1-F836-42F0-BADF-BB7A3149A98C}" type="presParOf" srcId="{FE9472DD-69AF-4EFD-A78E-62DAC995B026}" destId="{EF6DF96F-5471-424D-B654-4353F6776E71}" srcOrd="3" destOrd="0" presId="urn:microsoft.com/office/officeart/2005/8/layout/vList2"/>
    <dgm:cxn modelId="{1D6D4BBC-E863-4FDD-888E-14FDDB84618D}" type="presParOf" srcId="{FE9472DD-69AF-4EFD-A78E-62DAC995B026}" destId="{B343228E-6C23-43F5-A909-877A7C196A17}" srcOrd="4" destOrd="0" presId="urn:microsoft.com/office/officeart/2005/8/layout/vList2"/>
    <dgm:cxn modelId="{B3BA6488-5869-4C55-BF82-755C2715B641}" type="presParOf" srcId="{FE9472DD-69AF-4EFD-A78E-62DAC995B026}" destId="{D6790028-7578-45A9-B3CB-15B5DB64A055}" srcOrd="5" destOrd="0" presId="urn:microsoft.com/office/officeart/2005/8/layout/vList2"/>
    <dgm:cxn modelId="{CC9161E9-C799-4028-8DBA-B451AB6EE142}" type="presParOf" srcId="{FE9472DD-69AF-4EFD-A78E-62DAC995B026}" destId="{4071DA38-8C35-4F72-8587-408CB9342C8A}" srcOrd="6" destOrd="0" presId="urn:microsoft.com/office/officeart/2005/8/layout/vList2"/>
    <dgm:cxn modelId="{34D73599-DFD3-4F94-AA08-EF04E1297F7B}" type="presParOf" srcId="{FE9472DD-69AF-4EFD-A78E-62DAC995B026}" destId="{2CD406D5-268D-4C2A-B2C4-38F396D2D074}" srcOrd="7" destOrd="0" presId="urn:microsoft.com/office/officeart/2005/8/layout/vList2"/>
    <dgm:cxn modelId="{5A087E58-65F4-44EB-A4D3-961058B5ADAF}" type="presParOf" srcId="{FE9472DD-69AF-4EFD-A78E-62DAC995B026}" destId="{59C7070B-84BA-404E-BAB9-C947F7861BA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48485-CB3F-44BF-A2D8-33684B6A9075}">
      <dsp:nvSpPr>
        <dsp:cNvPr id="0" name=""/>
        <dsp:cNvSpPr/>
      </dsp:nvSpPr>
      <dsp:spPr>
        <a:xfrm>
          <a:off x="0" y="705104"/>
          <a:ext cx="9145016" cy="133186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1433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>
              <a:solidFill>
                <a:schemeClr val="tx1"/>
              </a:solidFill>
            </a:rPr>
            <a:t>1. KORAK</a:t>
          </a:r>
          <a:endParaRPr lang="hr-HR" sz="2600" kern="1200" dirty="0">
            <a:solidFill>
              <a:schemeClr val="tx1"/>
            </a:solidFill>
          </a:endParaRPr>
        </a:p>
      </dsp:txBody>
      <dsp:txXfrm>
        <a:off x="0" y="1038070"/>
        <a:ext cx="8812051" cy="665931"/>
      </dsp:txXfrm>
    </dsp:sp>
    <dsp:sp modelId="{478BBD06-A97B-40E3-AA51-DDF8FC098071}">
      <dsp:nvSpPr>
        <dsp:cNvPr id="0" name=""/>
        <dsp:cNvSpPr/>
      </dsp:nvSpPr>
      <dsp:spPr>
        <a:xfrm>
          <a:off x="0" y="1732163"/>
          <a:ext cx="2816664" cy="2565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Osvještavanje nepravilnog vokalnog ponašanja i njegovog negativnog učinka na </a:t>
          </a:r>
          <a:r>
            <a:rPr lang="hr-HR" sz="2000" kern="1200" dirty="0" err="1" smtClean="0"/>
            <a:t>fonatorni</a:t>
          </a:r>
          <a:r>
            <a:rPr lang="hr-HR" sz="2000" kern="1200" dirty="0" smtClean="0"/>
            <a:t> aparat</a:t>
          </a:r>
          <a:endParaRPr lang="hr-HR" sz="2000" kern="1200" dirty="0"/>
        </a:p>
      </dsp:txBody>
      <dsp:txXfrm>
        <a:off x="0" y="1732163"/>
        <a:ext cx="2816664" cy="2565658"/>
      </dsp:txXfrm>
    </dsp:sp>
    <dsp:sp modelId="{CFC66403-B288-4064-B66A-8396D03493F2}">
      <dsp:nvSpPr>
        <dsp:cNvPr id="0" name=""/>
        <dsp:cNvSpPr/>
      </dsp:nvSpPr>
      <dsp:spPr>
        <a:xfrm>
          <a:off x="2816664" y="1149058"/>
          <a:ext cx="6328351" cy="133186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1247628"/>
                <a:satOff val="-25244"/>
                <a:lumOff val="784"/>
                <a:alphaOff val="0"/>
                <a:tint val="96000"/>
                <a:lumMod val="100000"/>
              </a:schemeClr>
            </a:gs>
            <a:gs pos="78000">
              <a:schemeClr val="accent5">
                <a:hueOff val="1247628"/>
                <a:satOff val="-25244"/>
                <a:lumOff val="7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1433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>
              <a:solidFill>
                <a:schemeClr val="tx1"/>
              </a:solidFill>
            </a:rPr>
            <a:t>2. KORAK</a:t>
          </a:r>
          <a:endParaRPr lang="hr-HR" sz="2600" kern="1200" dirty="0">
            <a:solidFill>
              <a:schemeClr val="tx1"/>
            </a:solidFill>
          </a:endParaRPr>
        </a:p>
      </dsp:txBody>
      <dsp:txXfrm>
        <a:off x="2816664" y="1482024"/>
        <a:ext cx="5995386" cy="665931"/>
      </dsp:txXfrm>
    </dsp:sp>
    <dsp:sp modelId="{F8DF9E6B-AD44-49F7-9BCA-5166F393DDD6}">
      <dsp:nvSpPr>
        <dsp:cNvPr id="0" name=""/>
        <dsp:cNvSpPr/>
      </dsp:nvSpPr>
      <dsp:spPr>
        <a:xfrm>
          <a:off x="2816664" y="2176117"/>
          <a:ext cx="2816664" cy="2565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Uklanjanje simptoma (u mjeri u kojoj je to moguće) ili </a:t>
          </a:r>
          <a:r>
            <a:rPr lang="hr-HR" sz="2100" kern="1200" dirty="0" err="1" smtClean="0"/>
            <a:t>modofociranje</a:t>
          </a:r>
          <a:r>
            <a:rPr lang="hr-HR" sz="2100" kern="1200" dirty="0" smtClean="0"/>
            <a:t> teže uklonjivih oblika ponašanja tako da što manje negativno utječu na glas</a:t>
          </a:r>
          <a:endParaRPr lang="hr-HR" sz="2100" kern="1200" dirty="0"/>
        </a:p>
      </dsp:txBody>
      <dsp:txXfrm>
        <a:off x="2816664" y="2176117"/>
        <a:ext cx="2816664" cy="2565658"/>
      </dsp:txXfrm>
    </dsp:sp>
    <dsp:sp modelId="{9BE99CEA-DDC9-46DE-B75A-C45ECC89D09B}">
      <dsp:nvSpPr>
        <dsp:cNvPr id="0" name=""/>
        <dsp:cNvSpPr/>
      </dsp:nvSpPr>
      <dsp:spPr>
        <a:xfrm>
          <a:off x="5808984" y="1614962"/>
          <a:ext cx="3160377" cy="133186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96000"/>
                <a:lumMod val="100000"/>
              </a:schemeClr>
            </a:gs>
            <a:gs pos="78000">
              <a:schemeClr val="accent5">
                <a:hueOff val="2495256"/>
                <a:satOff val="-50489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1433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>
              <a:solidFill>
                <a:schemeClr val="tx1"/>
              </a:solidFill>
            </a:rPr>
            <a:t>3. KORAK</a:t>
          </a:r>
          <a:endParaRPr lang="hr-HR" sz="2600" kern="1200" dirty="0">
            <a:solidFill>
              <a:schemeClr val="tx1"/>
            </a:solidFill>
          </a:endParaRPr>
        </a:p>
      </dsp:txBody>
      <dsp:txXfrm>
        <a:off x="5808984" y="1947928"/>
        <a:ext cx="2827412" cy="665931"/>
      </dsp:txXfrm>
    </dsp:sp>
    <dsp:sp modelId="{B0632636-3E90-4CB8-9DA6-E76D0C0DBEAF}">
      <dsp:nvSpPr>
        <dsp:cNvPr id="0" name=""/>
        <dsp:cNvSpPr/>
      </dsp:nvSpPr>
      <dsp:spPr>
        <a:xfrm>
          <a:off x="5809005" y="2598026"/>
          <a:ext cx="2816664" cy="2528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Modificiranje uvjeta rada koji otežavaju normalnu </a:t>
          </a:r>
          <a:r>
            <a:rPr lang="hr-HR" sz="2100" kern="1200" dirty="0" err="1" smtClean="0"/>
            <a:t>fonaciju</a:t>
          </a:r>
          <a:r>
            <a:rPr lang="hr-HR" sz="2100" kern="1200" dirty="0" smtClean="0"/>
            <a:t> ili uzrokuju </a:t>
          </a:r>
          <a:r>
            <a:rPr lang="hr-HR" sz="2100" kern="1200" dirty="0" err="1" smtClean="0"/>
            <a:t>fonatorno</a:t>
          </a:r>
          <a:r>
            <a:rPr lang="hr-HR" sz="2100" kern="1200" dirty="0" smtClean="0"/>
            <a:t> opterećenje</a:t>
          </a:r>
          <a:endParaRPr lang="hr-HR" sz="2100" kern="1200" dirty="0"/>
        </a:p>
      </dsp:txBody>
      <dsp:txXfrm>
        <a:off x="5809005" y="2598026"/>
        <a:ext cx="2816664" cy="2528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46478-AF3B-4FE0-A354-C94B91059C99}">
      <dsp:nvSpPr>
        <dsp:cNvPr id="0" name=""/>
        <dsp:cNvSpPr/>
      </dsp:nvSpPr>
      <dsp:spPr>
        <a:xfrm>
          <a:off x="0" y="6881"/>
          <a:ext cx="8964488" cy="11160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Ne trošite glas više no što možete odmoriti svoje tijelo </a:t>
          </a:r>
          <a:endParaRPr lang="hr-HR" sz="2800" kern="1200" dirty="0"/>
        </a:p>
      </dsp:txBody>
      <dsp:txXfrm>
        <a:off x="54482" y="61363"/>
        <a:ext cx="8855524" cy="1007106"/>
      </dsp:txXfrm>
    </dsp:sp>
    <dsp:sp modelId="{E70A5BF9-C9D1-4E27-B74E-CBF89AA7D547}">
      <dsp:nvSpPr>
        <dsp:cNvPr id="0" name=""/>
        <dsp:cNvSpPr/>
      </dsp:nvSpPr>
      <dsp:spPr>
        <a:xfrm>
          <a:off x="0" y="1206222"/>
          <a:ext cx="8964488" cy="11160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odmarajte glas šutnjom, nekoliko puta dnevno</a:t>
          </a:r>
          <a:endParaRPr lang="hr-HR" sz="2500" kern="1200" dirty="0"/>
        </a:p>
      </dsp:txBody>
      <dsp:txXfrm>
        <a:off x="54482" y="1260704"/>
        <a:ext cx="8855524" cy="1007106"/>
      </dsp:txXfrm>
    </dsp:sp>
    <dsp:sp modelId="{53A52408-2C93-4E85-97EB-2EE98720AF46}">
      <dsp:nvSpPr>
        <dsp:cNvPr id="0" name=""/>
        <dsp:cNvSpPr/>
      </dsp:nvSpPr>
      <dsp:spPr>
        <a:xfrm>
          <a:off x="0" y="2394292"/>
          <a:ext cx="8964488" cy="11160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Ne koristite glas pretjerano kada ste bolesni ili umorni </a:t>
          </a:r>
          <a:endParaRPr lang="hr-HR" sz="2500" kern="1200" dirty="0"/>
        </a:p>
      </dsp:txBody>
      <dsp:txXfrm>
        <a:off x="54482" y="2448774"/>
        <a:ext cx="8855524" cy="1007106"/>
      </dsp:txXfrm>
    </dsp:sp>
    <dsp:sp modelId="{F8ABB528-622D-4E9B-82BC-71D01D9D9103}">
      <dsp:nvSpPr>
        <dsp:cNvPr id="0" name=""/>
        <dsp:cNvSpPr/>
      </dsp:nvSpPr>
      <dsp:spPr>
        <a:xfrm>
          <a:off x="0" y="3582363"/>
          <a:ext cx="8964488" cy="11160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odmarajte glas zajedno s tijelom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(i glas može biti bolestan ili umoran).</a:t>
          </a:r>
          <a:endParaRPr lang="hr-HR" sz="2500" kern="1200" dirty="0"/>
        </a:p>
      </dsp:txBody>
      <dsp:txXfrm>
        <a:off x="54482" y="3636845"/>
        <a:ext cx="8855524" cy="1007106"/>
      </dsp:txXfrm>
    </dsp:sp>
    <dsp:sp modelId="{55637000-AE91-4EC3-BB6D-2896A53ED324}">
      <dsp:nvSpPr>
        <dsp:cNvPr id="0" name=""/>
        <dsp:cNvSpPr/>
      </dsp:nvSpPr>
      <dsp:spPr>
        <a:xfrm>
          <a:off x="0" y="4770433"/>
          <a:ext cx="8964488" cy="11160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Ne koristite napet glas već stanite kod prvih znakova vokalnog zamora (promuklost, bol u grlu).</a:t>
          </a:r>
          <a:endParaRPr lang="hr-HR" sz="2500" kern="1200" dirty="0"/>
        </a:p>
      </dsp:txBody>
      <dsp:txXfrm>
        <a:off x="54482" y="4824915"/>
        <a:ext cx="8855524" cy="1007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92A1F-6B16-4392-B655-8468645AAC6E}">
      <dsp:nvSpPr>
        <dsp:cNvPr id="0" name=""/>
        <dsp:cNvSpPr/>
      </dsp:nvSpPr>
      <dsp:spPr>
        <a:xfrm>
          <a:off x="0" y="122053"/>
          <a:ext cx="8714930" cy="1210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Ne zanemarujte simptome promuklog, napetog glasa s boli u grlu (pogotovo kada takvo stanje potraje) već potražite stručnu pomoć.</a:t>
          </a:r>
          <a:endParaRPr lang="hr-HR" sz="2300" kern="1200" dirty="0"/>
        </a:p>
      </dsp:txBody>
      <dsp:txXfrm>
        <a:off x="59114" y="181167"/>
        <a:ext cx="8596702" cy="1092721"/>
      </dsp:txXfrm>
    </dsp:sp>
    <dsp:sp modelId="{DB425E62-C2D9-4323-9054-959C595C4CBE}">
      <dsp:nvSpPr>
        <dsp:cNvPr id="0" name=""/>
        <dsp:cNvSpPr/>
      </dsp:nvSpPr>
      <dsp:spPr>
        <a:xfrm>
          <a:off x="0" y="1399243"/>
          <a:ext cx="8714930" cy="1210949"/>
        </a:xfrm>
        <a:prstGeom prst="roundRect">
          <a:avLst/>
        </a:prstGeom>
        <a:solidFill>
          <a:schemeClr val="accent5">
            <a:hueOff val="623814"/>
            <a:satOff val="-12622"/>
            <a:lumOff val="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smtClean="0"/>
            <a:t>Ne izlažite svoj vokalni mehanizam prašini, zagušljivosti, dehidraciji zbog konzumiranja cigareta, alkohola ili kofeina</a:t>
          </a:r>
          <a:endParaRPr lang="hr-HR" sz="2300" kern="1200"/>
        </a:p>
      </dsp:txBody>
      <dsp:txXfrm>
        <a:off x="59114" y="1458357"/>
        <a:ext cx="8596702" cy="1092721"/>
      </dsp:txXfrm>
    </dsp:sp>
    <dsp:sp modelId="{B343228E-6C23-43F5-A909-877A7C196A17}">
      <dsp:nvSpPr>
        <dsp:cNvPr id="0" name=""/>
        <dsp:cNvSpPr/>
      </dsp:nvSpPr>
      <dsp:spPr>
        <a:xfrm>
          <a:off x="0" y="2676433"/>
          <a:ext cx="8714930" cy="1210949"/>
        </a:xfrm>
        <a:prstGeom prst="round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smtClean="0"/>
            <a:t>Vlažite glasnice, ne pušite i ne konzumirajte žestoka pića te pretjerano ljuta jela.</a:t>
          </a:r>
          <a:endParaRPr lang="hr-HR" sz="2300" kern="1200"/>
        </a:p>
      </dsp:txBody>
      <dsp:txXfrm>
        <a:off x="59114" y="2735547"/>
        <a:ext cx="8596702" cy="1092721"/>
      </dsp:txXfrm>
    </dsp:sp>
    <dsp:sp modelId="{4071DA38-8C35-4F72-8587-408CB9342C8A}">
      <dsp:nvSpPr>
        <dsp:cNvPr id="0" name=""/>
        <dsp:cNvSpPr/>
      </dsp:nvSpPr>
      <dsp:spPr>
        <a:xfrm>
          <a:off x="0" y="3953623"/>
          <a:ext cx="8714930" cy="1210949"/>
        </a:xfrm>
        <a:prstGeom prst="roundRect">
          <a:avLst/>
        </a:prstGeom>
        <a:solidFill>
          <a:schemeClr val="accent5">
            <a:hueOff val="1871442"/>
            <a:satOff val="-37867"/>
            <a:lumOff val="11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smtClean="0"/>
            <a:t>Pravilno držite tijelo.</a:t>
          </a:r>
          <a:endParaRPr lang="hr-HR" sz="2300" kern="1200"/>
        </a:p>
      </dsp:txBody>
      <dsp:txXfrm>
        <a:off x="59114" y="4012737"/>
        <a:ext cx="8596702" cy="1092721"/>
      </dsp:txXfrm>
    </dsp:sp>
    <dsp:sp modelId="{59C7070B-84BA-404E-BAB9-C947F7861BA5}">
      <dsp:nvSpPr>
        <dsp:cNvPr id="0" name=""/>
        <dsp:cNvSpPr/>
      </dsp:nvSpPr>
      <dsp:spPr>
        <a:xfrm>
          <a:off x="0" y="5230813"/>
          <a:ext cx="8714930" cy="1210949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voće bogato vitaminima A, E, C</a:t>
          </a:r>
          <a:endParaRPr lang="hr-HR" sz="2300" kern="1200" dirty="0"/>
        </a:p>
      </dsp:txBody>
      <dsp:txXfrm>
        <a:off x="59114" y="5289927"/>
        <a:ext cx="8596702" cy="1092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E66ED-AF7C-4592-A92A-B41DAD8760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8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49674-A0D3-4B1C-B105-8E0E5C6444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84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49674-A0D3-4B1C-B105-8E0E5C6444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13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49674-A0D3-4B1C-B105-8E0E5C6444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739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49674-A0D3-4B1C-B105-8E0E5C6444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448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49674-A0D3-4B1C-B105-8E0E5C6444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52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A176A-4A89-4C10-99A4-3E043BE1F9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60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B25DC-087B-49A3-8EAB-2E1FC5FB3C4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62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C49F1-BB15-46D9-923B-E12919A085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42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BFA0C-E807-4545-A206-94EEE7A215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49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7BDCD-74FA-40E6-A929-29009EDD4F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97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E0585-ECDF-4811-8C2E-4FD3A85C36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36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959F8-F98E-4D72-82D1-A042BAE004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48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CFB7F-605D-47ED-8CB0-21D7AB5CEF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9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78533-3F99-4BEC-B83C-136F073312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37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3B29F-254C-4467-BFD7-76E90F846D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37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149674-A0D3-4B1C-B105-8E0E5C6444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70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3075" name="Picture 2" descr="megaphone-5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8925" y="435326"/>
            <a:ext cx="9036050" cy="554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 rot="21024997">
            <a:off x="4525133" y="2392309"/>
            <a:ext cx="3372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Bodoni MT Condensed" panose="02070606080606020203" pitchFamily="18" charset="0"/>
              </a:rPr>
              <a:t>GLASOVNA HIGIJENA</a:t>
            </a:r>
            <a:endParaRPr lang="hr-HR" sz="3200" b="1" dirty="0">
              <a:latin typeface="Bodoni MT Condensed" panose="02070606080606020203" pitchFamily="18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959424" y="522920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Ivana Bukvić </a:t>
            </a:r>
            <a:r>
              <a:rPr lang="hr-HR" sz="2000" dirty="0" err="1" smtClean="0"/>
              <a:t>Belac</a:t>
            </a:r>
            <a:r>
              <a:rPr lang="hr-HR" sz="2000" dirty="0" smtClean="0"/>
              <a:t>, prof. logoped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>
              <a:latin typeface="Bauhaus 93" panose="04030905020B02020C02" pitchFamily="82" charset="0"/>
            </a:endParaRPr>
          </a:p>
          <a:p>
            <a:pPr marL="0" indent="0">
              <a:buNone/>
            </a:pPr>
            <a:endParaRPr lang="hr-HR" dirty="0">
              <a:latin typeface="Bauhaus 93" panose="04030905020B02020C02" pitchFamily="82" charset="0"/>
            </a:endParaRPr>
          </a:p>
          <a:p>
            <a:pPr marL="0" indent="0" algn="ctr">
              <a:buNone/>
            </a:pPr>
            <a:r>
              <a:rPr lang="hr-HR" sz="8800" dirty="0" smtClean="0">
                <a:latin typeface="Bauhaus 93" panose="04030905020B02020C02" pitchFamily="82" charset="0"/>
              </a:rPr>
              <a:t>ŠAPAT</a:t>
            </a:r>
            <a:endParaRPr lang="hr-HR" sz="8800" dirty="0">
              <a:latin typeface="Bauhaus 93" panose="04030905020B02020C02" pitchFamily="82" charset="0"/>
            </a:endParaRPr>
          </a:p>
        </p:txBody>
      </p:sp>
      <p:cxnSp>
        <p:nvCxnSpPr>
          <p:cNvPr id="5" name="Ravni poveznik 4"/>
          <p:cNvCxnSpPr/>
          <p:nvPr/>
        </p:nvCxnSpPr>
        <p:spPr>
          <a:xfrm>
            <a:off x="3347864" y="2636912"/>
            <a:ext cx="2232248" cy="22322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6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7543800" cy="1295400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GLASOVNA HIGIJENA</a:t>
            </a:r>
            <a:endParaRPr lang="hr-HR" altLang="sr-Latn-RS" dirty="0" smtClean="0"/>
          </a:p>
        </p:txBody>
      </p:sp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>
          <a:xfrm>
            <a:off x="304213" y="565510"/>
            <a:ext cx="8229600" cy="4411662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200" dirty="0" smtClean="0"/>
              <a:t>skup postupaka koji se provode da bi očuvali dobar glas</a:t>
            </a:r>
          </a:p>
          <a:p>
            <a:pPr eaLnBrk="1" hangingPunct="1"/>
            <a:r>
              <a:rPr lang="hr-HR" altLang="sr-Latn-RS" sz="3200" dirty="0" smtClean="0"/>
              <a:t>cilj-postizanje optimalnog i funkcionalnog glasa</a:t>
            </a:r>
          </a:p>
          <a:p>
            <a:pPr eaLnBrk="1" hangingPunct="1"/>
            <a:r>
              <a:rPr lang="hr-HR" altLang="sr-Latn-RS" sz="3200" dirty="0" smtClean="0"/>
              <a:t>potrebno djelovati </a:t>
            </a:r>
          </a:p>
          <a:p>
            <a:pPr marL="0" indent="0" eaLnBrk="1" hangingPunct="1">
              <a:buNone/>
            </a:pPr>
            <a:r>
              <a:rPr lang="hr-HR" altLang="sr-Latn-RS" sz="3200" dirty="0" smtClean="0"/>
              <a:t>preventivno</a:t>
            </a:r>
            <a:endParaRPr lang="hr-HR" altLang="sr-Latn-RS" sz="3200" dirty="0" smtClean="0"/>
          </a:p>
        </p:txBody>
      </p:sp>
      <p:pic>
        <p:nvPicPr>
          <p:cNvPr id="10244" name="Slika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37515" r="21033" b="8289"/>
          <a:stretch/>
        </p:blipFill>
        <p:spPr bwMode="auto">
          <a:xfrm>
            <a:off x="108473" y="1860910"/>
            <a:ext cx="10375827" cy="545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920880" cy="180020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b="1" dirty="0" smtClean="0"/>
              <a:t>PROGRAM PROVOĐENJA GLASOVNE </a:t>
            </a:r>
            <a:r>
              <a:rPr lang="hr-HR" altLang="sr-Latn-RS" sz="2800" b="1" dirty="0" smtClean="0"/>
              <a:t>HIGIJENE </a:t>
            </a:r>
            <a:r>
              <a:rPr lang="hr-HR" altLang="sr-Latn-RS" sz="2800" b="1" dirty="0" smtClean="0"/>
              <a:t>NAJUČINKOVITI JE OBLIK RJEŠAVANJA PROBLEMA ZLOUPORABE GLASA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3270368445"/>
              </p:ext>
            </p:extLst>
          </p:nvPr>
        </p:nvGraphicFramePr>
        <p:xfrm>
          <a:off x="107504" y="1304764"/>
          <a:ext cx="9145016" cy="585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sz="4400" dirty="0" smtClean="0"/>
              <a:t>VJEŽBE NAZALIZACIJE</a:t>
            </a:r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11662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4800" dirty="0" smtClean="0"/>
              <a:t>Stvaranje glasa između usne i nosne šupljine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3316" name="Slika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24690" r="19171" b="13228"/>
          <a:stretch/>
        </p:blipFill>
        <p:spPr bwMode="auto">
          <a:xfrm>
            <a:off x="251520" y="188640"/>
            <a:ext cx="8620784" cy="62127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14339" name="Rezervirano mjesto sadržaja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28590" r="34089" b="41088"/>
          <a:stretch/>
        </p:blipFill>
        <p:spPr>
          <a:xfrm>
            <a:off x="251520" y="1124744"/>
            <a:ext cx="8714499" cy="5117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VJEŽBE ZA GLAS I IZGOVOR</a:t>
            </a:r>
            <a:endParaRPr lang="en-US" altLang="sr-Latn-R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r-Latn-RS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VJEŽBE ZA GLAS I IZGOVOR</a:t>
            </a:r>
            <a:r>
              <a:rPr lang="hr-HR" altLang="sr-Latn-RS" b="0" smtClean="0"/>
              <a:t/>
            </a:r>
            <a:br>
              <a:rPr lang="hr-HR" altLang="sr-Latn-RS" b="0" smtClean="0"/>
            </a:br>
            <a:endParaRPr lang="en-US" altLang="sr-Latn-RS" b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9"/>
            <a:ext cx="8229600" cy="51124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600" dirty="0" smtClean="0"/>
              <a:t>1. Zauzimanje položaja, protezanje, zijevanje te opuštanje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600" dirty="0" smtClean="0"/>
              <a:t>2. Duboko disanje trbušnim mišićima (udah kroz poluzatvoren  nos, izdah na </a:t>
            </a:r>
            <a:r>
              <a:rPr lang="hr-HR" altLang="sr-Latn-RS" sz="2600" dirty="0" err="1" smtClean="0"/>
              <a:t>sss</a:t>
            </a:r>
            <a:r>
              <a:rPr lang="hr-HR" altLang="sr-Latn-RS" sz="26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600" dirty="0" smtClean="0"/>
              <a:t>3. Impulsno vrlo glasno "ha" trzajem iz pleksusa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600" dirty="0" smtClean="0"/>
              <a:t>4. Produženo (što dulje na jednom dahu) </a:t>
            </a:r>
            <a:r>
              <a:rPr lang="hr-HR" altLang="sr-Latn-RS" sz="2600" dirty="0" err="1" smtClean="0"/>
              <a:t>foniranje</a:t>
            </a:r>
            <a:r>
              <a:rPr lang="hr-HR" altLang="sr-Latn-RS" sz="2600" dirty="0" smtClean="0"/>
              <a:t> "a" uz traženje najbolje </a:t>
            </a:r>
            <a:r>
              <a:rPr lang="hr-HR" altLang="sr-Latn-RS" sz="2600" dirty="0" err="1" smtClean="0"/>
              <a:t>rezonacije</a:t>
            </a:r>
            <a:r>
              <a:rPr lang="hr-HR" altLang="sr-Latn-RS" sz="2600" dirty="0" smtClean="0"/>
              <a:t> u ustima i ždrijelu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600" dirty="0" smtClean="0"/>
              <a:t>5. Isto kao pod  4. uz  pojačano </a:t>
            </a:r>
            <a:r>
              <a:rPr lang="hr-HR" altLang="sr-Latn-RS" sz="2600" dirty="0" err="1" smtClean="0"/>
              <a:t>samoslušanje</a:t>
            </a:r>
            <a:r>
              <a:rPr lang="hr-HR" altLang="sr-Latn-RS" sz="2600" dirty="0" smtClean="0"/>
              <a:t> (rukama na ušima ili traženje </a:t>
            </a:r>
            <a:r>
              <a:rPr lang="hr-HR" altLang="sr-Latn-RS" sz="2600" dirty="0" err="1" smtClean="0"/>
              <a:t>rezonacije</a:t>
            </a:r>
            <a:r>
              <a:rPr lang="hr-HR" altLang="sr-Latn-RS" sz="2600" dirty="0" smtClean="0"/>
              <a:t> u prostoriji, najbolje u kutu)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600" dirty="0" smtClean="0"/>
              <a:t>6. Ponoviti vježbe pod 1.</a:t>
            </a:r>
            <a:endParaRPr lang="en-US" altLang="sr-Latn-R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7920880" cy="446449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dirty="0" smtClean="0"/>
              <a:t>7. </a:t>
            </a:r>
            <a:r>
              <a:rPr lang="hr-HR" altLang="sr-Latn-RS" sz="3000" dirty="0" smtClean="0"/>
              <a:t>Izgovarati brojeve na način pod 3.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000" dirty="0" smtClean="0"/>
              <a:t>8. Masaža grla, spuštanje grkljana, </a:t>
            </a:r>
            <a:endParaRPr lang="hr-HR" altLang="sr-Latn-RS" sz="3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000" dirty="0" smtClean="0"/>
              <a:t>    produženo </a:t>
            </a:r>
            <a:r>
              <a:rPr lang="hr-HR" altLang="sr-Latn-RS" sz="3000" dirty="0" err="1" smtClean="0"/>
              <a:t>foniranje</a:t>
            </a:r>
            <a:r>
              <a:rPr lang="hr-HR" altLang="sr-Latn-RS" sz="3000" dirty="0" smtClean="0"/>
              <a:t> na niskom tonu; </a:t>
            </a:r>
            <a:endParaRPr lang="hr-HR" altLang="sr-Latn-RS" sz="30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000" dirty="0"/>
              <a:t> </a:t>
            </a:r>
            <a:r>
              <a:rPr lang="hr-HR" altLang="sr-Latn-RS" sz="3000" dirty="0" smtClean="0"/>
              <a:t> </a:t>
            </a:r>
            <a:r>
              <a:rPr lang="hr-HR" altLang="sr-Latn-RS" sz="3000" dirty="0" smtClean="0"/>
              <a:t>traženje </a:t>
            </a:r>
            <a:r>
              <a:rPr lang="hr-HR" altLang="sr-Latn-RS" sz="3000" dirty="0" smtClean="0"/>
              <a:t>osjeta vibracije na prsnoj kosti - isturiti prsnu kost i kucati po njoj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000" dirty="0" smtClean="0"/>
              <a:t>9. Energično i "vratolomno" brzo brojanje u šaptu do sto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000" dirty="0" smtClean="0"/>
              <a:t>10. Ponoviti vježbu pod 1.</a:t>
            </a:r>
          </a:p>
          <a:p>
            <a:pPr eaLnBrk="1" hangingPunct="1"/>
            <a:endParaRPr lang="en-US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692696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3600" dirty="0" smtClean="0"/>
              <a:t>11.Naizmjenično energično izgovaranje "</a:t>
            </a:r>
            <a:r>
              <a:rPr lang="hr-HR" altLang="sr-Latn-RS" sz="3600" dirty="0" err="1" smtClean="0"/>
              <a:t>žžži</a:t>
            </a:r>
            <a:r>
              <a:rPr lang="hr-HR" altLang="sr-Latn-RS" sz="3600" dirty="0" smtClean="0"/>
              <a:t>" i brojeva; osjet vibracija na tvrdom nepcu iz "</a:t>
            </a:r>
            <a:r>
              <a:rPr lang="hr-HR" altLang="sr-Latn-RS" sz="3600" dirty="0" err="1" smtClean="0"/>
              <a:t>žžži</a:t>
            </a:r>
            <a:r>
              <a:rPr lang="hr-HR" altLang="sr-Latn-RS" sz="3600" dirty="0" smtClean="0"/>
              <a:t>" treba zadržati i u </a:t>
            </a:r>
            <a:r>
              <a:rPr lang="hr-HR" altLang="sr-Latn-RS" sz="3600" dirty="0" smtClean="0"/>
              <a:t>riječima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hr-HR" altLang="sr-Latn-RS" sz="36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3600" dirty="0" smtClean="0"/>
              <a:t>12. </a:t>
            </a:r>
            <a:r>
              <a:rPr lang="hr-HR" altLang="sr-Latn-RS" sz="3600" dirty="0" smtClean="0"/>
              <a:t>Izgovaranje </a:t>
            </a:r>
            <a:r>
              <a:rPr lang="hr-HR" altLang="sr-Latn-RS" sz="3600" dirty="0" smtClean="0"/>
              <a:t>brojeva s vrlo jakim i  vrlo produženim "</a:t>
            </a:r>
            <a:r>
              <a:rPr lang="hr-HR" altLang="sr-Latn-RS" sz="3600" dirty="0" err="1" smtClean="0"/>
              <a:t>sss</a:t>
            </a:r>
            <a:r>
              <a:rPr lang="hr-HR" altLang="sr-Latn-RS" sz="3600" dirty="0" smtClean="0"/>
              <a:t>„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hr-HR" altLang="sr-Latn-RS" sz="36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3600" dirty="0" smtClean="0"/>
              <a:t>13. Izgovaranje brojeva sa začepljenim nosom, ali bez unjkanja; naizmjenično otvarati i zatvarati </a:t>
            </a:r>
            <a:r>
              <a:rPr lang="hr-HR" altLang="sr-Latn-RS" sz="3600" dirty="0" smtClean="0"/>
              <a:t>nos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hr-HR" altLang="sr-Latn-RS" sz="36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3600" dirty="0" smtClean="0"/>
              <a:t>14. Kao pod 1.</a:t>
            </a:r>
          </a:p>
          <a:p>
            <a:pPr eaLnBrk="1" hangingPunct="1">
              <a:lnSpc>
                <a:spcPct val="90000"/>
              </a:lnSpc>
            </a:pPr>
            <a:endParaRPr lang="en-US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GLAS</a:t>
            </a:r>
          </a:p>
        </p:txBody>
      </p:sp>
      <p:pic>
        <p:nvPicPr>
          <p:cNvPr id="4099" name="Rezervirano mjesto sadržaja 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21165" r="32936" b="13226"/>
          <a:stretch>
            <a:fillRect/>
          </a:stretch>
        </p:blipFill>
        <p:spPr>
          <a:xfrm>
            <a:off x="2195736" y="781305"/>
            <a:ext cx="6408738" cy="5756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6347713" cy="1320800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VOĆKA POSLIJE KIŠE</a:t>
            </a:r>
            <a:endParaRPr lang="en-US" altLang="sr-Latn-R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28102"/>
            <a:ext cx="8229600" cy="49244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3600" dirty="0" smtClean="0"/>
              <a:t>Gle malu voćku poslije kiše,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3600" dirty="0" smtClean="0"/>
              <a:t>Puna je kapi pa ih njiše.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3600" dirty="0" smtClean="0"/>
              <a:t>I blješti suncem obasjana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3600" dirty="0" smtClean="0"/>
              <a:t>Čudesna raskoš njenih grana.</a:t>
            </a:r>
          </a:p>
          <a:p>
            <a:pPr eaLnBrk="1" hangingPunct="1">
              <a:lnSpc>
                <a:spcPct val="90000"/>
              </a:lnSpc>
            </a:pPr>
            <a:endParaRPr lang="hr-HR" altLang="sr-Latn-RS" sz="36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3600" dirty="0" smtClean="0"/>
              <a:t>A </a:t>
            </a:r>
            <a:r>
              <a:rPr lang="hr-HR" altLang="sr-Latn-RS" sz="3600" dirty="0" err="1" smtClean="0"/>
              <a:t>nek</a:t>
            </a:r>
            <a:r>
              <a:rPr lang="hr-HR" altLang="sr-Latn-RS" sz="3600" dirty="0" smtClean="0"/>
              <a:t> se sunce malko skrije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3600" dirty="0" smtClean="0"/>
              <a:t>Nestane sve čarolije.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3600" dirty="0" smtClean="0"/>
              <a:t>Ona je opet kao prvo –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3600" dirty="0" smtClean="0"/>
              <a:t>Obično malo, jadno drvo.</a:t>
            </a:r>
            <a:endParaRPr lang="en-US" altLang="sr-Latn-R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79759" y="260648"/>
            <a:ext cx="8867328" cy="5400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hr-HR" altLang="sr-Latn-RS" sz="3200" dirty="0"/>
              <a:t>15. </a:t>
            </a:r>
            <a:r>
              <a:rPr lang="hr-HR" altLang="sr-Latn-RS" sz="3200" dirty="0" smtClean="0"/>
              <a:t>Glasno govorenje sa čvrstim izgovorom improviziranog teksta s usredotočenom pažnjom na donji (trbušni) potisak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hr-HR" altLang="sr-Latn-RS" sz="3200" dirty="0"/>
              <a:t>16.</a:t>
            </a:r>
            <a:r>
              <a:rPr lang="hr-HR" altLang="sr-Latn-RS" dirty="0" smtClean="0"/>
              <a:t> </a:t>
            </a:r>
            <a:r>
              <a:rPr lang="hr-HR" altLang="sr-Latn-RS" sz="3200" dirty="0" smtClean="0"/>
              <a:t>Isto što i pod 15. s dodatnim osjetom vibracija na prsnoj kosti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hr-HR" altLang="sr-Latn-RS" sz="3200" dirty="0"/>
              <a:t>17. </a:t>
            </a:r>
            <a:r>
              <a:rPr lang="hr-HR" altLang="sr-Latn-RS" sz="3200" dirty="0" smtClean="0"/>
              <a:t>Isto što i pod 16. s dodatnim osjetom na nepcu uz povremeni "</a:t>
            </a:r>
            <a:r>
              <a:rPr lang="hr-HR" altLang="sr-Latn-RS" sz="3200" dirty="0" err="1" smtClean="0"/>
              <a:t>žžži</a:t>
            </a:r>
            <a:r>
              <a:rPr lang="hr-HR" altLang="sr-Latn-RS" sz="3200" dirty="0" smtClean="0"/>
              <a:t>"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hr-HR" altLang="sr-Latn-RS" sz="3200" dirty="0"/>
              <a:t>18. </a:t>
            </a:r>
            <a:r>
              <a:rPr lang="hr-HR" altLang="sr-Latn-RS" sz="3100" dirty="0" smtClean="0"/>
              <a:t>Isto što i pod 17. s pojačanim slušanjem (rukama na ušima)</a:t>
            </a:r>
          </a:p>
          <a:p>
            <a:pPr eaLnBrk="1" hangingPunct="1">
              <a:lnSpc>
                <a:spcPct val="90000"/>
              </a:lnSpc>
            </a:pPr>
            <a:endParaRPr lang="en-US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dirty="0" smtClean="0"/>
              <a:t>19. "</a:t>
            </a:r>
            <a:r>
              <a:rPr lang="hr-HR" altLang="sr-Latn-RS" sz="3600" dirty="0" smtClean="0"/>
              <a:t>Svađanje" svakog sa svakim glasno s velikom gestom; držati na "okupu" četiri točke: donji potisak, prsnu kost, vibracije na nepcu i </a:t>
            </a:r>
            <a:r>
              <a:rPr lang="hr-HR" altLang="sr-Latn-RS" sz="3600" dirty="0" err="1" smtClean="0"/>
              <a:t>samoslušanje</a:t>
            </a:r>
            <a:endParaRPr lang="hr-HR" altLang="sr-Latn-RS" sz="3600" b="1" dirty="0" smtClean="0"/>
          </a:p>
          <a:p>
            <a:pPr eaLnBrk="1" hangingPunct="1"/>
            <a:endParaRPr lang="en-US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0" smtClean="0"/>
              <a:t>Napomena:</a:t>
            </a:r>
            <a:endParaRPr lang="en-US" altLang="sr-Latn-RS" b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algn="ctr" eaLnBrk="1" hangingPunct="1"/>
            <a:r>
              <a:rPr lang="hr-HR" altLang="sr-Latn-RS" sz="4000" b="1" dirty="0" smtClean="0"/>
              <a:t>Ove vježbe se izvode svakodnevno i dugotrajno. </a:t>
            </a:r>
            <a:endParaRPr lang="hr-HR" altLang="sr-Latn-RS" sz="4000" b="1" dirty="0" smtClean="0"/>
          </a:p>
          <a:p>
            <a:pPr algn="ctr" eaLnBrk="1" hangingPunct="1"/>
            <a:r>
              <a:rPr lang="hr-HR" altLang="sr-Latn-RS" sz="4000" b="1" dirty="0" smtClean="0"/>
              <a:t>Tim </a:t>
            </a:r>
            <a:r>
              <a:rPr lang="hr-HR" altLang="sr-Latn-RS" sz="4000" b="1" dirty="0" smtClean="0"/>
              <a:t>se vježbama (pa i reduciranim) neposredno pred javni nastup smanjuje trema.</a:t>
            </a:r>
          </a:p>
          <a:p>
            <a:pPr eaLnBrk="1" hangingPunct="1"/>
            <a:endParaRPr lang="en-US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04440"/>
              </p:ext>
            </p:extLst>
          </p:nvPr>
        </p:nvGraphicFramePr>
        <p:xfrm>
          <a:off x="148365" y="404664"/>
          <a:ext cx="896448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4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625851"/>
              </p:ext>
            </p:extLst>
          </p:nvPr>
        </p:nvGraphicFramePr>
        <p:xfrm>
          <a:off x="179512" y="265155"/>
          <a:ext cx="8714930" cy="656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79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9672" y="2402885"/>
            <a:ext cx="6347713" cy="13208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9F8F4"/>
              </a:clrFrom>
              <a:clrTo>
                <a:srgbClr val="F9F8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0" y="1907566"/>
            <a:ext cx="8282880" cy="4355192"/>
          </a:xfrm>
        </p:spPr>
      </p:pic>
      <p:sp>
        <p:nvSpPr>
          <p:cNvPr id="8" name="TekstniOkvir 7"/>
          <p:cNvSpPr txBox="1"/>
          <p:nvPr/>
        </p:nvSpPr>
        <p:spPr>
          <a:xfrm>
            <a:off x="827584" y="940947"/>
            <a:ext cx="5411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/>
              <a:t>ČUVAJTE </a:t>
            </a:r>
          </a:p>
          <a:p>
            <a:r>
              <a:rPr lang="hr-HR" sz="4000" b="1" dirty="0" smtClean="0"/>
              <a:t>SVOJ GLAS</a:t>
            </a:r>
          </a:p>
          <a:p>
            <a:r>
              <a:rPr lang="hr-HR" sz="4000" b="1" dirty="0" smtClean="0"/>
              <a:t>JER…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36106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9757" r="10751"/>
          <a:stretch/>
        </p:blipFill>
        <p:spPr>
          <a:xfrm>
            <a:off x="292047" y="392989"/>
            <a:ext cx="6982816" cy="6518882"/>
          </a:xfrm>
          <a:prstGeom prst="rect">
            <a:avLst/>
          </a:prstGeom>
        </p:spPr>
      </p:pic>
      <p:sp>
        <p:nvSpPr>
          <p:cNvPr id="6" name="Obični oblačić 5"/>
          <p:cNvSpPr/>
          <p:nvPr/>
        </p:nvSpPr>
        <p:spPr>
          <a:xfrm rot="21129374">
            <a:off x="4130632" y="586453"/>
            <a:ext cx="3398064" cy="3262210"/>
          </a:xfrm>
          <a:prstGeom prst="cloudCallout">
            <a:avLst>
              <a:gd name="adj1" fmla="val -63650"/>
              <a:gd name="adj2" fmla="val -3567"/>
            </a:avLst>
          </a:prstGeom>
          <a:solidFill>
            <a:schemeClr val="l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 anchorCtr="0">
            <a:scene3d>
              <a:camera prst="orthographicFront">
                <a:rot lat="0" lon="20399994" rev="1200000"/>
              </a:camera>
              <a:lightRig rig="threePt" dir="t"/>
            </a:scene3d>
          </a:bodyPr>
          <a:lstStyle/>
          <a:p>
            <a:r>
              <a:rPr lang="hr-HR" sz="2800" b="1" dirty="0"/>
              <a:t>DOBAR GLAS DALEKO SE ČUJE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5438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395535" y="0"/>
            <a:ext cx="7543800" cy="1295400"/>
          </a:xfrm>
        </p:spPr>
        <p:txBody>
          <a:bodyPr/>
          <a:lstStyle/>
          <a:p>
            <a:pPr eaLnBrk="1" hangingPunct="1"/>
            <a:r>
              <a:rPr lang="hr-HR" altLang="sr-Latn-RS" sz="3600" dirty="0" smtClean="0"/>
              <a:t>UZROCI POREMEĆAJA GLASA</a:t>
            </a:r>
          </a:p>
        </p:txBody>
      </p:sp>
      <p:pic>
        <p:nvPicPr>
          <p:cNvPr id="5123" name="Rezervirano mjesto sadržaja 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1" t="13168" r="24207" b="27573"/>
          <a:stretch>
            <a:fillRect/>
          </a:stretch>
        </p:blipFill>
        <p:spPr>
          <a:xfrm>
            <a:off x="-227682" y="476672"/>
            <a:ext cx="8790235" cy="6647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dirty="0" smtClean="0"/>
          </a:p>
        </p:txBody>
      </p:sp>
      <p:pic>
        <p:nvPicPr>
          <p:cNvPr id="6147" name="Rezervirano mjesto sadržaja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11008" r="16034" b="44630"/>
          <a:stretch/>
        </p:blipFill>
        <p:spPr>
          <a:xfrm>
            <a:off x="611560" y="1556792"/>
            <a:ext cx="8136904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7106" name="Picture 2" descr="Fram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336704" cy="428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7171" name="Rezervirano mjesto sadržaja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2" t="20929" r="16005" b="38390"/>
          <a:stretch>
            <a:fillRect/>
          </a:stretch>
        </p:blipFill>
        <p:spPr>
          <a:xfrm>
            <a:off x="457201" y="1700213"/>
            <a:ext cx="5626968" cy="3096939"/>
          </a:xfrm>
        </p:spPr>
      </p:pic>
      <p:pic>
        <p:nvPicPr>
          <p:cNvPr id="7173" name="Picture 5" descr="Fram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636912"/>
            <a:ext cx="26574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4818" name="Picture 2" descr="Frame1.JPG" title="POLI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6872"/>
            <a:ext cx="6768752" cy="463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619672" y="522920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POLIP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40347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342700" y="271996"/>
            <a:ext cx="6347713" cy="1320800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ISTRAŽIVANJA POREMEĆAJA GLASA U RH</a:t>
            </a:r>
          </a:p>
        </p:txBody>
      </p:sp>
      <p:pic>
        <p:nvPicPr>
          <p:cNvPr id="8195" name="Rezervirano mjesto sadržaja 3"/>
          <p:cNvPicPr>
            <a:picLocks noGrp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2659" r="36375" b="12521"/>
          <a:stretch/>
        </p:blipFill>
        <p:spPr>
          <a:xfrm>
            <a:off x="107504" y="1052736"/>
            <a:ext cx="6552728" cy="5976392"/>
          </a:xfrm>
        </p:spPr>
      </p:pic>
      <p:sp>
        <p:nvSpPr>
          <p:cNvPr id="2" name="TekstniOkvir 1"/>
          <p:cNvSpPr txBox="1"/>
          <p:nvPr/>
        </p:nvSpPr>
        <p:spPr>
          <a:xfrm>
            <a:off x="6656742" y="2132856"/>
            <a:ext cx="22349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Novinari</a:t>
            </a:r>
          </a:p>
          <a:p>
            <a:r>
              <a:rPr lang="hr-HR" sz="1500" dirty="0" smtClean="0"/>
              <a:t>Glumci</a:t>
            </a:r>
          </a:p>
          <a:p>
            <a:r>
              <a:rPr lang="hr-HR" sz="1500" dirty="0" smtClean="0"/>
              <a:t>Političari</a:t>
            </a:r>
          </a:p>
          <a:p>
            <a:r>
              <a:rPr lang="hr-HR" sz="1500" dirty="0" smtClean="0"/>
              <a:t>Pjevači</a:t>
            </a:r>
          </a:p>
          <a:p>
            <a:r>
              <a:rPr lang="hr-HR" sz="1500" dirty="0" smtClean="0"/>
              <a:t>Pedagozi</a:t>
            </a:r>
          </a:p>
          <a:p>
            <a:r>
              <a:rPr lang="hr-HR" sz="1500" dirty="0" err="1" smtClean="0"/>
              <a:t>Odgjitelji</a:t>
            </a:r>
            <a:endParaRPr lang="hr-HR" sz="1500" dirty="0" smtClean="0"/>
          </a:p>
          <a:p>
            <a:r>
              <a:rPr lang="hr-HR" sz="1500" dirty="0" smtClean="0"/>
              <a:t>Psiholozi</a:t>
            </a:r>
          </a:p>
          <a:p>
            <a:r>
              <a:rPr lang="hr-HR" sz="1500" dirty="0" smtClean="0"/>
              <a:t>Medicinari</a:t>
            </a:r>
          </a:p>
          <a:p>
            <a:r>
              <a:rPr lang="hr-HR" sz="1500" dirty="0" smtClean="0"/>
              <a:t>Logopedi</a:t>
            </a:r>
          </a:p>
          <a:p>
            <a:r>
              <a:rPr lang="hr-HR" sz="1500" dirty="0" smtClean="0"/>
              <a:t>Učitelji</a:t>
            </a:r>
          </a:p>
          <a:p>
            <a:r>
              <a:rPr lang="hr-HR" sz="1500" dirty="0" err="1" smtClean="0"/>
              <a:t>Učit.predmetne</a:t>
            </a:r>
            <a:r>
              <a:rPr lang="hr-HR" sz="1500" dirty="0" smtClean="0"/>
              <a:t> nastave</a:t>
            </a:r>
          </a:p>
          <a:p>
            <a:r>
              <a:rPr lang="hr-HR" sz="1500" dirty="0" smtClean="0"/>
              <a:t>Prof. srednja škola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251520" y="865190"/>
            <a:ext cx="7715250" cy="1295400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PROVODITE ZDRAVE </a:t>
            </a:r>
            <a:r>
              <a:rPr lang="hr-HR" altLang="sr-Latn-RS" dirty="0" smtClean="0"/>
              <a:t>ŽIVOTNE</a:t>
            </a:r>
            <a:br>
              <a:rPr lang="hr-HR" altLang="sr-Latn-RS" dirty="0" smtClean="0"/>
            </a:br>
            <a:r>
              <a:rPr lang="hr-HR" altLang="sr-Latn-RS" dirty="0" smtClean="0"/>
              <a:t> </a:t>
            </a:r>
            <a:r>
              <a:rPr lang="hr-HR" altLang="sr-Latn-RS" dirty="0" smtClean="0"/>
              <a:t>NAVIKE</a:t>
            </a:r>
          </a:p>
        </p:txBody>
      </p:sp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z="3200" dirty="0"/>
              <a:t>g</a:t>
            </a:r>
            <a:r>
              <a:rPr lang="hr-HR" altLang="sr-Latn-RS" sz="3200" dirty="0" smtClean="0"/>
              <a:t>lasovni profesionalac trebao bi poznavati barem osnovna pravila</a:t>
            </a:r>
          </a:p>
          <a:p>
            <a:pPr eaLnBrk="1" hangingPunct="1"/>
            <a:endParaRPr lang="hr-HR" altLang="sr-Latn-RS" dirty="0" smtClean="0"/>
          </a:p>
          <a:p>
            <a:pPr marL="0" indent="0" algn="ctr" eaLnBrk="1" hangingPunct="1">
              <a:buNone/>
            </a:pPr>
            <a:r>
              <a:rPr lang="hr-HR" altLang="sr-Latn-RS" sz="3600" dirty="0" smtClean="0"/>
              <a:t>GLASOVNE </a:t>
            </a:r>
            <a:r>
              <a:rPr lang="hr-HR" altLang="sr-Latn-RS" sz="3600" dirty="0" smtClean="0"/>
              <a:t>HIGIJENE</a:t>
            </a:r>
            <a:endParaRPr lang="hr-HR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669</Words>
  <Application>Microsoft Office PowerPoint</Application>
  <PresentationFormat>Prikaz na zaslonu (4:3)</PresentationFormat>
  <Paragraphs>93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4" baseType="lpstr">
      <vt:lpstr>Arial</vt:lpstr>
      <vt:lpstr>Bauhaus 93</vt:lpstr>
      <vt:lpstr>Bodoni MT Condensed</vt:lpstr>
      <vt:lpstr>Trebuchet MS</vt:lpstr>
      <vt:lpstr>Wingdings</vt:lpstr>
      <vt:lpstr>Wingdings 3</vt:lpstr>
      <vt:lpstr>Faseta</vt:lpstr>
      <vt:lpstr>PowerPoint prezentacija</vt:lpstr>
      <vt:lpstr>GLAS</vt:lpstr>
      <vt:lpstr>UZROCI POREMEĆAJA GLASA</vt:lpstr>
      <vt:lpstr>PowerPoint prezentacija</vt:lpstr>
      <vt:lpstr>PowerPoint prezentacija</vt:lpstr>
      <vt:lpstr>PowerPoint prezentacija</vt:lpstr>
      <vt:lpstr>PowerPoint prezentacija</vt:lpstr>
      <vt:lpstr>ISTRAŽIVANJA POREMEĆAJA GLASA U RH</vt:lpstr>
      <vt:lpstr>PROVODITE ZDRAVE ŽIVOTNE  NAVIKE</vt:lpstr>
      <vt:lpstr>PowerPoint prezentacija</vt:lpstr>
      <vt:lpstr>GLASOVNA HIGIJENA</vt:lpstr>
      <vt:lpstr>PROGRAM PROVOĐENJA GLASOVNE HIGIJENE NAJUČINKOVITI JE OBLIK RJEŠAVANJA PROBLEMA ZLOUPORABE GLASA</vt:lpstr>
      <vt:lpstr>VJEŽBE NAZALIZACIJE</vt:lpstr>
      <vt:lpstr>PowerPoint prezentacija</vt:lpstr>
      <vt:lpstr>PowerPoint prezentacija</vt:lpstr>
      <vt:lpstr>VJEŽBE ZA GLAS I IZGOVOR</vt:lpstr>
      <vt:lpstr>VJEŽBE ZA GLAS I IZGOVOR </vt:lpstr>
      <vt:lpstr>PowerPoint prezentacija</vt:lpstr>
      <vt:lpstr>PowerPoint prezentacija</vt:lpstr>
      <vt:lpstr>VOĆKA POSLIJE KIŠE</vt:lpstr>
      <vt:lpstr>PowerPoint prezentacija</vt:lpstr>
      <vt:lpstr>PowerPoint prezentacija</vt:lpstr>
      <vt:lpstr>Napomena: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VJEŽBE ZA GLAS I IZGOVOR</dc:title>
  <dc:creator>Ines Šafarić</dc:creator>
  <cp:lastModifiedBy>ASI</cp:lastModifiedBy>
  <cp:revision>18</cp:revision>
  <dcterms:created xsi:type="dcterms:W3CDTF">2008-05-29T23:01:10Z</dcterms:created>
  <dcterms:modified xsi:type="dcterms:W3CDTF">2018-01-02T14:37:58Z</dcterms:modified>
</cp:coreProperties>
</file>