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9" r:id="rId5"/>
    <p:sldId id="267" r:id="rId6"/>
    <p:sldId id="261" r:id="rId7"/>
    <p:sldId id="268" r:id="rId8"/>
    <p:sldId id="269" r:id="rId9"/>
    <p:sldId id="271" r:id="rId10"/>
    <p:sldId id="262" r:id="rId11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226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76276DB5-4BD3-4073-AF5E-00FCC22DAB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697C0C0-BDD3-49A3-BACD-981BAC43EE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7AABD-DCB0-4546-B867-201ADF46C730}" type="datetime1">
              <a:rPr lang="hr-HR" smtClean="0"/>
              <a:t>16.4.2020.</a:t>
            </a:fld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62FC587-43B5-456C-A250-5BE1CAA522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1647C3F-A429-469C-980E-5DF9D5A4D3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77601-E4FD-4FF3-92B0-37C73546CB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01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E9506-5BD5-4684-AD25-21A282E466C6}" type="datetime1">
              <a:rPr lang="hr-HR" smtClean="0"/>
              <a:pPr/>
              <a:t>16.4.2020.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dirty="0"/>
              <a:t>Uređivanje stilova teksta matrice</a:t>
            </a:r>
          </a:p>
          <a:p>
            <a:pPr lvl="1"/>
            <a:r>
              <a:rPr lang="hr-HR" noProof="0" dirty="0"/>
              <a:t>Druga razina</a:t>
            </a:r>
          </a:p>
          <a:p>
            <a:pPr lvl="2"/>
            <a:r>
              <a:rPr lang="hr-HR" noProof="0" dirty="0"/>
              <a:t>Treća razina</a:t>
            </a:r>
          </a:p>
          <a:p>
            <a:pPr lvl="3"/>
            <a:r>
              <a:rPr lang="hr-HR" noProof="0" dirty="0"/>
              <a:t>Četvrta razina</a:t>
            </a:r>
          </a:p>
          <a:p>
            <a:pPr lvl="4"/>
            <a:r>
              <a:rPr lang="hr-HR" noProof="0" dirty="0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6DE2F-8CCC-46F9-B490-21D6F471DF78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7965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6DE2F-8CCC-46F9-B490-21D6F471DF78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050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6DE2F-8CCC-46F9-B490-21D6F471DF78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4916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6DE2F-8CCC-46F9-B490-21D6F471DF78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832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6DE2F-8CCC-46F9-B490-21D6F471DF78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048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6DE2F-8CCC-46F9-B490-21D6F471DF78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014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ručni oblik 6" title="krug s lukovima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B3FF9319-DB08-4E62-A4B3-305CB0941FB1}" type="datetime1">
              <a:rPr lang="hr-HR" noProof="0" smtClean="0"/>
              <a:t>16.4.2020.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13" name="Pravokutnik 12" title="lijevi obrub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7EF1A8-2437-4F88-87DD-6CE427451E6E}" type="datetime1">
              <a:rPr lang="hr-HR" noProof="0" smtClean="0"/>
              <a:t>16.4.2020.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AE6F82-5E43-4D40-957A-9B54E71D03A3}" type="datetime1">
              <a:rPr lang="hr-HR" noProof="0" smtClean="0"/>
              <a:t>16.4.2020.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637AF6-CDA3-41B9-83A0-42EAB47252D4}" type="datetime1">
              <a:rPr lang="hr-HR" noProof="0" smtClean="0"/>
              <a:t>16.4.2020.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1F28E3D3-6C02-4E38-825C-E7E3566816B5}" type="datetime1">
              <a:rPr lang="hr-HR" noProof="0" smtClean="0"/>
              <a:t>16.4.2020.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hr-HR" noProof="0" smtClean="0"/>
              <a:pPr/>
              <a:t>‹#›</a:t>
            </a:fld>
            <a:endParaRPr lang="hr-HR" noProof="0"/>
          </a:p>
        </p:txBody>
      </p:sp>
      <p:grpSp>
        <p:nvGrpSpPr>
          <p:cNvPr id="7" name="Grupa 6" title="lijevi oblik s lukovima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Prostoručni oblik 6" title="lijevi oblik s lukovima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Prostoručni oblik 11" title="lijevi umetak u istom redu s lukovima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909664-1E0B-480F-B2BC-B8E7E27C0212}" type="datetime1">
              <a:rPr lang="hr-HR" noProof="0" smtClean="0"/>
              <a:t>16.4.2020.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843BDF-128C-486D-B356-2C8DBE7560AC}" type="datetime1">
              <a:rPr lang="hr-HR" noProof="0" smtClean="0"/>
              <a:t>16.4.2020.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E38F94-734F-4C85-8C63-363504360B31}" type="datetime1">
              <a:rPr lang="hr-HR" noProof="0" smtClean="0"/>
              <a:t>16.4.2020.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ED35B1-5789-485B-B9B2-A5A995617632}" type="datetime1">
              <a:rPr lang="hr-HR" noProof="0" smtClean="0"/>
              <a:t>16.4.2020.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ručni oblik 11" title="desni oblik u pozadini s lukovima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15F24D83-672F-46A4-B53B-99AB32190183}" type="datetime1">
              <a:rPr lang="hr-HR" noProof="0" smtClean="0"/>
              <a:t>16.4.2020.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8" name="Pravokutnik 7" title="lijevi obrub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11" name="Prostoručni oblik 11" title="desni oblik u pozadini s lukovima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utnik 11" title="lijevi obrub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76D0FB69-D096-4D82-A4EB-F29F3F1D02D3}" type="datetime1">
              <a:rPr lang="hr-HR" noProof="0" smtClean="0"/>
              <a:t>16.4.2020.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E01929E-F0D5-48C8-8AC2-C0E5601BCE77}" type="datetime1">
              <a:rPr lang="hr-HR" noProof="0" smtClean="0"/>
              <a:t>16.4.2020.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11" name="Prostoručni oblik 6" title="Lijevi rub s lukovima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utnik 11" title="desni obrub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avokutnik 37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656552"/>
          </a:xfrm>
        </p:spPr>
        <p:txBody>
          <a:bodyPr rtlCol="0">
            <a:normAutofit/>
          </a:bodyPr>
          <a:lstStyle/>
          <a:p>
            <a:pPr rtl="0"/>
            <a:r>
              <a:rPr lang="hr-HR" sz="7800" dirty="0"/>
              <a:t>BAJKA O VESELOM JEZIČKU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ECB66A7-6ECC-411D-A565-9A33C39268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ltGray">
          <a:xfrm>
            <a:off x="837625" y="4697076"/>
            <a:ext cx="5877385" cy="802992"/>
          </a:xfrm>
        </p:spPr>
        <p:txBody>
          <a:bodyPr rtlCol="0">
            <a:normAutofit fontScale="92500"/>
          </a:bodyPr>
          <a:lstStyle/>
          <a:p>
            <a:pPr rtl="0"/>
            <a:r>
              <a:rPr lang="hr-HR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Svrha: Jačanje mišića i usavršavanje pokreta jezika</a:t>
            </a:r>
          </a:p>
        </p:txBody>
      </p:sp>
      <p:sp>
        <p:nvSpPr>
          <p:cNvPr id="40" name="Prostoručni oblik 22">
            <a:extLst>
              <a:ext uri="{FF2B5EF4-FFF2-40B4-BE49-F238E27FC236}">
                <a16:creationId xmlns:a16="http://schemas.microsoft.com/office/drawing/2014/main" id="{80F81674-F7C3-4C78-B984-2851EFB60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Slika 4" descr="Djevojčica s tikvama">
            <a:extLst>
              <a:ext uri="{FF2B5EF4-FFF2-40B4-BE49-F238E27FC236}">
                <a16:creationId xmlns:a16="http://schemas.microsoft.com/office/drawing/2014/main" id="{2AD3B7FE-8C35-4EC2-BFB5-E753A86F1F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81" r="23080" b="-1"/>
          <a:stretch/>
        </p:blipFill>
        <p:spPr>
          <a:xfrm>
            <a:off x="7552944" y="643464"/>
            <a:ext cx="3995589" cy="5574989"/>
          </a:xfrm>
          <a:prstGeom prst="rect">
            <a:avLst/>
          </a:prstGeom>
        </p:spPr>
      </p:pic>
      <p:sp>
        <p:nvSpPr>
          <p:cNvPr id="7" name="Podnaslov 2">
            <a:extLst>
              <a:ext uri="{FF2B5EF4-FFF2-40B4-BE49-F238E27FC236}">
                <a16:creationId xmlns:a16="http://schemas.microsoft.com/office/drawing/2014/main" id="{6E795DDC-DADC-4B2B-9B4A-C314EA6E55D0}"/>
              </a:ext>
            </a:extLst>
          </p:cNvPr>
          <p:cNvSpPr txBox="1">
            <a:spLocks/>
          </p:cNvSpPr>
          <p:nvPr/>
        </p:nvSpPr>
        <p:spPr bwMode="ltGray">
          <a:xfrm>
            <a:off x="710360" y="6218453"/>
            <a:ext cx="5877385" cy="802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Pripremila: Ivana Bukvić </a:t>
            </a:r>
            <a:r>
              <a:rPr lang="hr-HR" sz="16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Belac</a:t>
            </a:r>
            <a:r>
              <a:rPr lang="hr-HR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prof. logoped</a:t>
            </a:r>
          </a:p>
        </p:txBody>
      </p:sp>
    </p:spTree>
    <p:extLst>
      <p:ext uri="{BB962C8B-B14F-4D97-AF65-F5344CB8AC3E}">
        <p14:creationId xmlns:p14="http://schemas.microsoft.com/office/powerpoint/2010/main" val="392864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rostoručni oblik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Pravokutnik 77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Rezervirano mjesto za sadržaj 5" descr="Curica na otvorenom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6638" r="26123" b="-2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80" name="Prostoručni oblik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2" name="Pravokutnik 81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EA75DE4-6911-466F-BA7B-39CE57385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544" y="513644"/>
            <a:ext cx="7903582" cy="5638800"/>
          </a:xfrm>
        </p:spPr>
        <p:txBody>
          <a:bodyPr/>
          <a:lstStyle/>
          <a:p>
            <a:r>
              <a:rPr lang="hr-HR" dirty="0"/>
              <a:t>Opis igre: </a:t>
            </a:r>
          </a:p>
          <a:p>
            <a:pPr marL="0" indent="0">
              <a:buNone/>
            </a:pPr>
            <a:r>
              <a:rPr lang="hr-HR" dirty="0"/>
              <a:t>Pričamo </a:t>
            </a:r>
            <a:r>
              <a:rPr lang="hr-HR" dirty="0" err="1"/>
              <a:t>dietetu</a:t>
            </a:r>
            <a:r>
              <a:rPr lang="hr-HR" dirty="0"/>
              <a:t> bajku i izvodimo odgovarajuće pokrete jezikom. </a:t>
            </a:r>
          </a:p>
          <a:p>
            <a:pPr marL="0" indent="0">
              <a:buNone/>
            </a:pPr>
            <a:r>
              <a:rPr lang="hr-HR" dirty="0"/>
              <a:t>Dijete oponaša. </a:t>
            </a:r>
          </a:p>
          <a:p>
            <a:pPr marL="0" indent="0">
              <a:buNone/>
            </a:pPr>
            <a:r>
              <a:rPr lang="hr-HR" dirty="0"/>
              <a:t>Možemo povremeno mijenjati i obogaćivati sadržaj bajke </a:t>
            </a:r>
          </a:p>
          <a:p>
            <a:pPr marL="0" indent="0">
              <a:buNone/>
            </a:pPr>
            <a:r>
              <a:rPr lang="hr-HR" dirty="0"/>
              <a:t>( dodavati nove složenije pokrete) </a:t>
            </a:r>
          </a:p>
          <a:p>
            <a:pPr marL="0" indent="0">
              <a:buNone/>
            </a:pPr>
            <a:r>
              <a:rPr lang="hr-HR" dirty="0"/>
              <a:t>da bi </a:t>
            </a:r>
            <a:r>
              <a:rPr lang="hr-HR" dirty="0" err="1"/>
              <a:t>dietetu</a:t>
            </a:r>
            <a:r>
              <a:rPr lang="hr-HR" dirty="0"/>
              <a:t> bilo zanimljivo.</a:t>
            </a:r>
          </a:p>
          <a:p>
            <a:pPr marL="0" indent="0">
              <a:buNone/>
            </a:pPr>
            <a:r>
              <a:rPr lang="hr-HR" dirty="0"/>
              <a:t> Zatim mu možemo ponuditi </a:t>
            </a:r>
          </a:p>
          <a:p>
            <a:pPr marL="0" indent="0">
              <a:buNone/>
            </a:pPr>
            <a:r>
              <a:rPr lang="hr-HR" dirty="0"/>
              <a:t>da smisli svoju bajku o Veselom </a:t>
            </a:r>
            <a:r>
              <a:rPr lang="hr-HR" dirty="0" err="1"/>
              <a:t>Ježičku</a:t>
            </a:r>
            <a:r>
              <a:rPr lang="hr-H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670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ručni oblik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07A2757-7A26-4E16-9320-E91845741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217" y="265288"/>
            <a:ext cx="7271404" cy="5977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 Živio je veseli Jezičak u svojoj kućici. Pogodi o kakvoj se kućici radi.</a:t>
            </a:r>
          </a:p>
          <a:p>
            <a:pPr marL="0" indent="0">
              <a:buNone/>
            </a:pPr>
            <a:r>
              <a:rPr lang="hr-HR" dirty="0"/>
              <a:t>                              Kućica ima crvena vrata,</a:t>
            </a:r>
          </a:p>
          <a:p>
            <a:pPr marL="0" indent="0">
              <a:buNone/>
            </a:pPr>
            <a:r>
              <a:rPr lang="hr-HR" dirty="0"/>
              <a:t>                           za vratima stoje </a:t>
            </a:r>
            <a:r>
              <a:rPr lang="hr-HR" dirty="0" err="1"/>
              <a:t>zvjerčice</a:t>
            </a:r>
            <a:r>
              <a:rPr lang="hr-HR" dirty="0"/>
              <a:t> bijele,</a:t>
            </a:r>
          </a:p>
          <a:p>
            <a:pPr marL="0" indent="0">
              <a:buNone/>
            </a:pPr>
            <a:r>
              <a:rPr lang="hr-HR" dirty="0"/>
              <a:t>                           te </a:t>
            </a:r>
            <a:r>
              <a:rPr lang="hr-HR" dirty="0" err="1"/>
              <a:t>zvjerčice</a:t>
            </a:r>
            <a:r>
              <a:rPr lang="hr-HR" dirty="0"/>
              <a:t> vole slatkiše i kekse.</a:t>
            </a:r>
          </a:p>
          <a:p>
            <a:pPr marL="0" indent="0">
              <a:buNone/>
            </a:pPr>
            <a:r>
              <a:rPr lang="hr-HR" dirty="0"/>
              <a:t>Jesi li pogodio? Ta kućica su usta.</a:t>
            </a:r>
          </a:p>
          <a:p>
            <a:pPr marL="0" indent="0">
              <a:buNone/>
            </a:pPr>
            <a:r>
              <a:rPr lang="hr-HR" dirty="0"/>
              <a:t>Vrata kućice se otvaraju i zatvaraju. </a:t>
            </a:r>
          </a:p>
          <a:p>
            <a:pPr marL="0" indent="0">
              <a:buNone/>
            </a:pPr>
            <a:r>
              <a:rPr lang="hr-HR" dirty="0"/>
              <a:t>Ovako: usta su otvorena, pa zatvorena. </a:t>
            </a:r>
          </a:p>
          <a:p>
            <a:pPr marL="0" indent="0">
              <a:buNone/>
            </a:pPr>
            <a:r>
              <a:rPr lang="hr-HR" dirty="0"/>
              <a:t>Jezičak ne sjedi na jednom mjestu. </a:t>
            </a:r>
          </a:p>
          <a:p>
            <a:pPr marL="0" indent="0">
              <a:buNone/>
            </a:pPr>
            <a:r>
              <a:rPr lang="hr-HR" dirty="0"/>
              <a:t>Često istrčava iz kućice ( ispružiti jezik). </a:t>
            </a:r>
          </a:p>
          <a:p>
            <a:pPr marL="0" indent="0">
              <a:buNone/>
            </a:pPr>
            <a:r>
              <a:rPr lang="hr-HR" dirty="0"/>
              <a:t>Evo izašao je sunčati se i odmoriti na terasi . </a:t>
            </a:r>
          </a:p>
          <a:p>
            <a:pPr marL="0" indent="0">
              <a:buNone/>
            </a:pPr>
            <a:r>
              <a:rPr lang="hr-HR" dirty="0"/>
              <a:t>Počeo je puhati lagani vjetrić. </a:t>
            </a:r>
          </a:p>
          <a:p>
            <a:pPr marL="0" indent="0">
              <a:buNone/>
            </a:pPr>
            <a:r>
              <a:rPr lang="hr-HR" dirty="0"/>
              <a:t>Jezičak se naježio ( ispružiti i nategnuti jezik u obliku „iglice“ ), </a:t>
            </a:r>
          </a:p>
          <a:p>
            <a:pPr marL="0" indent="0">
              <a:buNone/>
            </a:pPr>
            <a:r>
              <a:rPr lang="hr-HR" dirty="0"/>
              <a:t>sakrio se u  kućici i  zatvorio je iza sebe vrata ( maknuti jezik i zatvoriti jezik) </a:t>
            </a:r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E86B9148-6D10-460E-842C-35ED8C56DF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955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47D60C-BA16-49D0-BE90-A1D8B5811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5342" y="920045"/>
            <a:ext cx="9072035" cy="5006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Vani se pojavio oblak, prekrio je sunce i kiša je </a:t>
            </a:r>
            <a:r>
              <a:rPr lang="hr-HR" dirty="0" err="1"/>
              <a:t>zabubnjala</a:t>
            </a:r>
            <a:r>
              <a:rPr lang="hr-HR" dirty="0"/>
              <a:t> po krovu. </a:t>
            </a:r>
          </a:p>
          <a:p>
            <a:pPr marL="0" indent="0">
              <a:buNone/>
            </a:pPr>
            <a:r>
              <a:rPr lang="hr-HR" dirty="0"/>
              <a:t>Ovako (kucamo jezikom po gornjim sjekutićima te izgovaramo: “d – d – d – d ).</a:t>
            </a:r>
          </a:p>
          <a:p>
            <a:pPr marL="0" indent="0">
              <a:buNone/>
            </a:pPr>
            <a:r>
              <a:rPr lang="hr-HR" dirty="0"/>
              <a:t>Jezičak se nije dosađivao kod kuće, nahranio je svog mačića mlijekom. </a:t>
            </a:r>
          </a:p>
          <a:p>
            <a:pPr marL="0" indent="0">
              <a:buNone/>
            </a:pPr>
            <a:r>
              <a:rPr lang="hr-HR" dirty="0"/>
              <a:t>Mačić je pio mlijeko ( činimo jezikom pokrete gore – dolje do donje usne prema gornjoj, usta su otvorena), </a:t>
            </a:r>
          </a:p>
          <a:p>
            <a:pPr marL="0" indent="0">
              <a:buNone/>
            </a:pPr>
            <a:r>
              <a:rPr lang="hr-HR" dirty="0"/>
              <a:t>zatim se obliznuo (obliznuti gornju i donju </a:t>
            </a:r>
            <a:r>
              <a:rPr lang="hr-HR" dirty="0" err="1"/>
              <a:t>usnicue</a:t>
            </a:r>
            <a:r>
              <a:rPr lang="hr-HR" dirty="0"/>
              <a:t> s lijeva na desno, pa s desna na lijevo) i slatko </a:t>
            </a:r>
            <a:r>
              <a:rPr lang="hr-HR" dirty="0" err="1"/>
              <a:t>zjevnuo</a:t>
            </a:r>
            <a:r>
              <a:rPr lang="hr-HR" dirty="0"/>
              <a:t> ( široko otvoriti usta). </a:t>
            </a:r>
          </a:p>
          <a:p>
            <a:pPr marL="0" indent="0">
              <a:buNone/>
            </a:pPr>
            <a:r>
              <a:rPr lang="hr-HR" dirty="0"/>
              <a:t>Jezičak je ogledao na sat. </a:t>
            </a:r>
          </a:p>
          <a:p>
            <a:pPr marL="0" indent="0">
              <a:buNone/>
            </a:pPr>
            <a:r>
              <a:rPr lang="hr-HR" dirty="0"/>
              <a:t>Sat je </a:t>
            </a:r>
            <a:r>
              <a:rPr lang="hr-HR" dirty="0" err="1"/>
              <a:t>tikatakao</a:t>
            </a:r>
            <a:r>
              <a:rPr lang="hr-HR" dirty="0"/>
              <a:t>: „ tik – tak, tik – tak“ ( usta su otvorena, usne se osmjehuju, vrškom jezika dodirujemo uglove usnica). </a:t>
            </a:r>
          </a:p>
          <a:p>
            <a:pPr marL="0" indent="0">
              <a:buNone/>
            </a:pPr>
            <a:r>
              <a:rPr lang="hr-HR" dirty="0"/>
              <a:t>Mačić se smotao u klupko. „Moram i ja na spavanje“, - pomislio je Jezičak.“</a:t>
            </a:r>
          </a:p>
          <a:p>
            <a:br>
              <a:rPr lang="hr-HR" dirty="0"/>
            </a:b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3358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D9290E-A8E4-46B2-A429-EE5882D6B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9878" y="1258712"/>
            <a:ext cx="9230078" cy="3619500"/>
          </a:xfrm>
        </p:spPr>
        <p:txBody>
          <a:bodyPr/>
          <a:lstStyle/>
          <a:p>
            <a:r>
              <a:rPr lang="hr-HR" b="1" dirty="0"/>
              <a:t>PREPOZNAJ PREMA INTONACIJI</a:t>
            </a:r>
            <a:endParaRPr lang="hr-HR" dirty="0"/>
          </a:p>
          <a:p>
            <a:r>
              <a:rPr lang="hr-HR" dirty="0"/>
              <a:t>Svrha: uvježbavanje izražajnosti glasa i mimike.</a:t>
            </a:r>
          </a:p>
          <a:p>
            <a:r>
              <a:rPr lang="hr-HR" dirty="0"/>
              <a:t>Opis igre: Roditelj i dijete redom glume veselu, iznenađenu, tužnu, bolesnu, ljutu osobu i s odgovarajućom intonacijom izgovaraju kratke riječi: „ Joj – joj – joj! „ </a:t>
            </a:r>
            <a:r>
              <a:rPr lang="hr-HR" dirty="0" err="1"/>
              <a:t>Jau</a:t>
            </a:r>
            <a:r>
              <a:rPr lang="hr-HR" dirty="0"/>
              <a:t> – </a:t>
            </a:r>
            <a:r>
              <a:rPr lang="hr-HR" dirty="0" err="1"/>
              <a:t>jau</a:t>
            </a:r>
            <a:r>
              <a:rPr lang="hr-HR" dirty="0"/>
              <a:t> – </a:t>
            </a:r>
            <a:r>
              <a:rPr lang="hr-HR" dirty="0" err="1"/>
              <a:t>jau</a:t>
            </a:r>
            <a:r>
              <a:rPr lang="hr-HR" dirty="0"/>
              <a:t>! Oh – oh – oh! Ah – ah – ah! Drugi igrač treba prema intonaciji pogoditi raspoloženje osobe.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380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4183" y="-891822"/>
            <a:ext cx="5875694" cy="4656552"/>
          </a:xfrm>
        </p:spPr>
        <p:txBody>
          <a:bodyPr rtlCol="0">
            <a:normAutofit/>
          </a:bodyPr>
          <a:lstStyle/>
          <a:p>
            <a:pPr rtl="0"/>
            <a:r>
              <a:rPr lang="hr-HR" sz="3200" dirty="0"/>
              <a:t>ZAPAMTI</a:t>
            </a:r>
            <a:br>
              <a:rPr lang="hr-HR" sz="3200" dirty="0"/>
            </a:br>
            <a:r>
              <a:rPr lang="hr-HR" sz="3200" dirty="0"/>
              <a:t> RIJEČ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ECB66A7-6ECC-411D-A565-9A33C39268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ltGray">
          <a:xfrm>
            <a:off x="3354183" y="1926096"/>
            <a:ext cx="5877385" cy="80299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hr-HR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Svrha: obogatiti rječnik, poticati razvoj slušnog pamćenja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C9258BE6-68DE-4F80-922C-B8E2924BF81E}"/>
              </a:ext>
            </a:extLst>
          </p:cNvPr>
          <p:cNvSpPr/>
          <p:nvPr/>
        </p:nvSpPr>
        <p:spPr>
          <a:xfrm>
            <a:off x="4244622" y="2728280"/>
            <a:ext cx="514773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>
                <a:solidFill>
                  <a:srgbClr val="525252"/>
                </a:solidFill>
                <a:latin typeface="Source Sans Pro" panose="020B0503030403020204" pitchFamily="34" charset="0"/>
              </a:rPr>
              <a:t>Materijali: sličice iz „Lota“ ili  „</a:t>
            </a:r>
            <a:r>
              <a:rPr lang="hr-HR" sz="1600" dirty="0" err="1">
                <a:solidFill>
                  <a:srgbClr val="525252"/>
                </a:solidFill>
                <a:latin typeface="Source Sans Pro" panose="020B0503030403020204" pitchFamily="34" charset="0"/>
              </a:rPr>
              <a:t>Memory</a:t>
            </a:r>
            <a:r>
              <a:rPr lang="hr-HR" sz="1600" dirty="0">
                <a:solidFill>
                  <a:srgbClr val="525252"/>
                </a:solidFill>
                <a:latin typeface="Source Sans Pro" panose="020B0503030403020204" pitchFamily="34" charset="0"/>
              </a:rPr>
              <a:t>- a“.</a:t>
            </a:r>
          </a:p>
          <a:p>
            <a:r>
              <a:rPr lang="hr-HR" sz="1600" dirty="0">
                <a:solidFill>
                  <a:srgbClr val="525252"/>
                </a:solidFill>
                <a:latin typeface="Source Sans Pro" panose="020B0503030403020204" pitchFamily="34" charset="0"/>
              </a:rPr>
              <a:t>Opis igre: </a:t>
            </a:r>
          </a:p>
          <a:p>
            <a:r>
              <a:rPr lang="hr-HR" sz="1600" dirty="0">
                <a:solidFill>
                  <a:srgbClr val="525252"/>
                </a:solidFill>
                <a:latin typeface="Source Sans Pro" panose="020B0503030403020204" pitchFamily="34" charset="0"/>
              </a:rPr>
              <a:t>Roditelj imenuje 5 - 6 predmeta (u nižoj dobi 4-5 g.</a:t>
            </a:r>
          </a:p>
          <a:p>
            <a:r>
              <a:rPr lang="hr-HR" sz="1600" dirty="0">
                <a:solidFill>
                  <a:srgbClr val="525252"/>
                </a:solidFill>
                <a:latin typeface="Source Sans Pro" panose="020B0503030403020204" pitchFamily="34" charset="0"/>
              </a:rPr>
              <a:t>smanjiti broj predmeta), dijete mora zapamtiti i </a:t>
            </a:r>
          </a:p>
          <a:p>
            <a:r>
              <a:rPr lang="hr-HR" sz="1600" dirty="0">
                <a:solidFill>
                  <a:srgbClr val="525252"/>
                </a:solidFill>
                <a:latin typeface="Source Sans Pro" panose="020B0503030403020204" pitchFamily="34" charset="0"/>
              </a:rPr>
              <a:t>ponoviti u istom redoslijedu </a:t>
            </a:r>
          </a:p>
          <a:p>
            <a:r>
              <a:rPr lang="hr-HR" sz="1600" dirty="0">
                <a:solidFill>
                  <a:srgbClr val="525252"/>
                </a:solidFill>
                <a:latin typeface="Source Sans Pro" panose="020B0503030403020204" pitchFamily="34" charset="0"/>
              </a:rPr>
              <a:t>i zatim staviti na stol sličice imenovanih predmeta. </a:t>
            </a:r>
          </a:p>
          <a:p>
            <a:r>
              <a:rPr lang="hr-HR" sz="1600" dirty="0">
                <a:solidFill>
                  <a:srgbClr val="525252"/>
                </a:solidFill>
                <a:latin typeface="Source Sans Pro" panose="020B0503030403020204" pitchFamily="34" charset="0"/>
              </a:rPr>
              <a:t>Ako je dijete propustilo pojedinu riječ </a:t>
            </a:r>
          </a:p>
          <a:p>
            <a:r>
              <a:rPr lang="hr-HR" sz="1600" dirty="0">
                <a:solidFill>
                  <a:srgbClr val="525252"/>
                </a:solidFill>
                <a:latin typeface="Source Sans Pro" panose="020B0503030403020204" pitchFamily="34" charset="0"/>
              </a:rPr>
              <a:t>ili ju je reklo u krivom redoslijedu, </a:t>
            </a:r>
          </a:p>
          <a:p>
            <a:r>
              <a:rPr lang="hr-HR" sz="1600" dirty="0">
                <a:solidFill>
                  <a:srgbClr val="525252"/>
                </a:solidFill>
                <a:latin typeface="Source Sans Pro" panose="020B0503030403020204" pitchFamily="34" charset="0"/>
              </a:rPr>
              <a:t>gubi odgovarajuću sličicu ( daje voditelju). </a:t>
            </a:r>
          </a:p>
          <a:p>
            <a:r>
              <a:rPr lang="hr-HR" sz="1600" dirty="0">
                <a:solidFill>
                  <a:srgbClr val="525252"/>
                </a:solidFill>
                <a:latin typeface="Source Sans Pro" panose="020B0503030403020204" pitchFamily="34" charset="0"/>
              </a:rPr>
              <a:t>Pobjeđuje dijete.</a:t>
            </a:r>
          </a:p>
          <a:p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437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Pravokutnik 9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hr-HR"/>
          </a:p>
        </p:txBody>
      </p:sp>
      <p:sp>
        <p:nvSpPr>
          <p:cNvPr id="12" name="Prostoručni oblik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Slika 6" descr="Nasmiješeno lice bez ispune">
            <a:extLst>
              <a:ext uri="{FF2B5EF4-FFF2-40B4-BE49-F238E27FC236}">
                <a16:creationId xmlns:a16="http://schemas.microsoft.com/office/drawing/2014/main" id="{646A5A60-484D-435A-A8DC-28F65FB1E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2944" y="1433476"/>
            <a:ext cx="3995592" cy="3995592"/>
          </a:xfrm>
          <a:prstGeom prst="rect">
            <a:avLst/>
          </a:prstGeom>
        </p:spPr>
      </p:pic>
      <p:sp>
        <p:nvSpPr>
          <p:cNvPr id="8" name="Podnaslov 7">
            <a:extLst>
              <a:ext uri="{FF2B5EF4-FFF2-40B4-BE49-F238E27FC236}">
                <a16:creationId xmlns:a16="http://schemas.microsoft.com/office/drawing/2014/main" id="{51E9AB01-0D76-4159-9ECA-91A8FFBC2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2213618"/>
      </p:ext>
    </p:extLst>
  </p:cSld>
  <p:clrMapOvr>
    <a:masterClrMapping/>
  </p:clrMapOvr>
</p:sld>
</file>

<file path=ppt/theme/theme1.xml><?xml version="1.0" encoding="utf-8"?>
<a:theme xmlns:a="http://schemas.openxmlformats.org/drawingml/2006/main" name="Značk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3B9E78-595F-41AA-B8FF-1657B24A64F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Dizajn skrbi za djecu</Template>
  <TotalTime>0</TotalTime>
  <Words>586</Words>
  <Application>Microsoft Office PowerPoint</Application>
  <PresentationFormat>Široki zaslon</PresentationFormat>
  <Paragraphs>54</Paragraphs>
  <Slides>7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3" baseType="lpstr">
      <vt:lpstr>Arial</vt:lpstr>
      <vt:lpstr>Calibri</vt:lpstr>
      <vt:lpstr>Gill Sans MT</vt:lpstr>
      <vt:lpstr>Impact</vt:lpstr>
      <vt:lpstr>Source Sans Pro</vt:lpstr>
      <vt:lpstr>Značka</vt:lpstr>
      <vt:lpstr>BAJKA O VESELOM JEZIČKU</vt:lpstr>
      <vt:lpstr>PowerPoint prezentacija</vt:lpstr>
      <vt:lpstr>PowerPoint prezentacija</vt:lpstr>
      <vt:lpstr>PowerPoint prezentacija</vt:lpstr>
      <vt:lpstr>PowerPoint prezentacija</vt:lpstr>
      <vt:lpstr>ZAPAMTI  RIJEČ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2020-04-13T17:00:51Z</dcterms:created>
  <dcterms:modified xsi:type="dcterms:W3CDTF">2020-04-16T08:33:08Z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