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0" r:id="rId1"/>
  </p:sldMasterIdLst>
  <p:notesMasterIdLst>
    <p:notesMasterId r:id="rId17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6" r:id="rId9"/>
    <p:sldId id="287" r:id="rId10"/>
    <p:sldId id="280" r:id="rId11"/>
    <p:sldId id="281" r:id="rId12"/>
    <p:sldId id="284" r:id="rId13"/>
    <p:sldId id="285" r:id="rId14"/>
    <p:sldId id="288" r:id="rId15"/>
    <p:sldId id="283" r:id="rId16"/>
  </p:sldIdLst>
  <p:sldSz cx="9144000" cy="6858000" type="screen4x3"/>
  <p:notesSz cx="6858000" cy="9926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580" autoAdjust="0"/>
  </p:normalViewPr>
  <p:slideViewPr>
    <p:cSldViewPr>
      <p:cViewPr>
        <p:scale>
          <a:sx n="50" d="100"/>
          <a:sy n="50" d="100"/>
        </p:scale>
        <p:origin x="-173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5A8D9A-2A50-49BA-95E7-0DD4F721CBD1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ACF65F-3E9E-4C78-8DBE-ADCD23E04D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Dobar dan, ja sam… (</a:t>
            </a:r>
            <a:r>
              <a:rPr lang="hr-HR" b="1" smtClean="0"/>
              <a:t>predstaviti se </a:t>
            </a:r>
            <a:r>
              <a:rPr lang="hr-HR" smtClean="0"/>
              <a:t>. . . ime i prezime, policijska uprava)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Kao što već znate Ministarstvo unutarnjih poslova i ove godine sudjeluje u provođenju projekta </a:t>
            </a:r>
            <a:r>
              <a:rPr lang="hr-HR" b="1" smtClean="0"/>
              <a:t>Zdrav za 5 </a:t>
            </a:r>
            <a:r>
              <a:rPr lang="hr-HR" smtClean="0"/>
              <a:t>zajedno s Ministarstvom zdravlja i Ministarstvom zaštite okoliša i prirode, a od ove godine i Ministarstvom znanosti, obrazovanja i sporta.</a:t>
            </a:r>
            <a:endParaRPr lang="hr-HR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r-HR" smtClean="0"/>
              <a:t>Ovaj preventivni projekt usmjeren je na prevenciju ovisnosti i zlouporabe droga i provodi se u svim školama diljem Hrvatske.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Sjećate li se da su u prošlom polugodištu u vašem razredu bili djelatnici Zavoda za javno zdravstvo?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(Ovo pitanje se postavlja samo ako su djelatnici Zavoda već održali svoja predavanja.)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Sjećate li se o čemu su govorili?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(. . . Očekivani odgovori su: o drogama, o utjecaju droga na zdravlje i sl.)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Govorili su o štetnosti konzumiranja droga što će biti i naša današnja tema ali s malo drugačijeg aspekta.</a:t>
            </a:r>
          </a:p>
        </p:txBody>
      </p:sp>
      <p:sp>
        <p:nvSpPr>
          <p:cNvPr id="245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AD204F-AF05-4547-BB6E-BB18BE8DCDB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Kada policija govori o zakonskim propisima, odgovornosti, kažnjivim ponašanjima, propisanim kaznama možda mislite da je to dosadno i nepotrebno ili da vas pokušavamo zastrašiti, ali to nije bio naš današnji cilj.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Mi smo ovdje da vas upoznamo s </a:t>
            </a:r>
            <a:r>
              <a:rPr lang="hr-HR" sz="1100" b="1" dirty="0" smtClean="0">
                <a:latin typeface="+mj-lt"/>
              </a:rPr>
              <a:t>realnim rizicima i mogućim sankcijama </a:t>
            </a:r>
            <a:r>
              <a:rPr lang="hr-HR" sz="1100" dirty="0" smtClean="0">
                <a:latin typeface="+mj-lt"/>
              </a:rPr>
              <a:t>za osobe koje krenu u „svijet” konzumiranja, kupovine, prodaje droge i ostala ponašanja povezana sa zlouporabom droga.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Smatramo da je važno i to znati i da zaslužuje važno mjesto na  „vagi”, s početka priče, prilikom donošenja vaše odluke.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Siguran sam da često čujete poruke poput:” Nije dobro da probaš drogu!, Ne smiješ uzimati drogu!” i sl.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i="1" dirty="0" smtClean="0">
              <a:solidFill>
                <a:schemeClr val="tx2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i="1" dirty="0" smtClean="0">
                <a:solidFill>
                  <a:schemeClr val="tx2"/>
                </a:solidFill>
                <a:latin typeface="+mj-lt"/>
              </a:rPr>
              <a:t>Pokrenite kratku raspravu sa učenicima  1-2 min postavljajući slijedeća pitanja:</a:t>
            </a:r>
            <a:endParaRPr lang="hr-HR" sz="1100" dirty="0" smtClean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Jesam li u pravu?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Od koga slušate takve poruke? </a:t>
            </a:r>
            <a:r>
              <a:rPr lang="hr-HR" sz="1100" i="1" dirty="0" smtClean="0">
                <a:latin typeface="+mj-lt"/>
              </a:rPr>
              <a:t>(roditelji, učitelji, policija…)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Što mislite koliko ima koristi od takvih poruka i  zabrana?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Mogu li svi oni odlučiti umjesto vas?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>
                <a:latin typeface="+mj-lt"/>
              </a:rPr>
              <a:t>Mislim da zajedno možemo zaključiti kako vam roditelji, učitelji, policajci i dr. mogu samo dati dobre informacije, ali odluka je na vama. Siguran sam da znate kako svi oni imaju zajednički cilj, a to je: pomoći vam da napravite onako kako je najbolje za vas: </a:t>
            </a:r>
            <a:r>
              <a:rPr lang="hr-HR" sz="1100" b="1" dirty="0" smtClean="0">
                <a:latin typeface="+mj-lt"/>
              </a:rPr>
              <a:t>jer se brinu za vas</a:t>
            </a:r>
            <a:r>
              <a:rPr lang="hr-HR" sz="1100" dirty="0" smtClean="0">
                <a:latin typeface="+mj-lt"/>
              </a:rPr>
              <a:t>, </a:t>
            </a:r>
            <a:r>
              <a:rPr lang="hr-HR" sz="1100" b="1" dirty="0" smtClean="0">
                <a:latin typeface="+mj-lt"/>
              </a:rPr>
              <a:t>jer Vam žele pomoći da ispravno odlučite i boje se da ćete si sa drogom uništiti život.   </a:t>
            </a:r>
          </a:p>
        </p:txBody>
      </p:sp>
      <p:sp>
        <p:nvSpPr>
          <p:cNvPr id="317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E6832-0863-4393-A554-5AF3E27A143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Na početku sam rekao da sa vama želimo razgovarati o drogama. S obzirom da sam do sada više pričao ja sada želim riječ prepustiti vama.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Ono što sad od vas očekujemo je sudjelovanje u jednoj aktivnosti. Molim vas da poslušate upute pa ćemo se zatim podijeliti u grupe u kojima ćete raditi.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Vaš zadatak je slijedeći: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Zamislite slijedeću situaciju: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b="1" dirty="0" smtClean="0"/>
              <a:t>Maja je slavila 15.rođendan i pozvala je društvo iz razreda na tulum. Majin susjed Igor na rođendan je donio i paketić marihuane…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Molim Vas da u grupama prodiskutirate ovu situaciju i napišete zamišljeni nastavak ove priče, odnosno jednu od mogućnosti kako se ova priča nastavlja te napišete koje vrste počinjenja kaznenih djela je svatko od aktera ove priče počinio.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Za ovu aktivnost imate </a:t>
            </a:r>
            <a:r>
              <a:rPr lang="hr-HR" sz="1100" b="1" dirty="0" smtClean="0"/>
              <a:t>5 minuta vremena </a:t>
            </a:r>
            <a:r>
              <a:rPr lang="hr-HR" sz="1100" dirty="0" smtClean="0"/>
              <a:t>a nakon čega ćemo prezentirati priče svih grupa.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Sada vas molim da se podijelite u grupe i  prije početka rada odaberete predstavnika grupe koji će nam prezentirati vaš rad.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b="1" i="1" dirty="0" smtClean="0"/>
              <a:t>UPUTA VODITELJU: </a:t>
            </a:r>
            <a:r>
              <a:rPr lang="hr-HR" sz="1100" i="1" dirty="0" smtClean="0"/>
              <a:t>Grupe formirati na način da je u jednoj grupi 7-8 učenika. Učenici za rad u grupama imaju  5-10 minuta vremena. Za prezentaciju grupnog rada i diskusiju imate 10-15  minuta.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i="1" dirty="0" smtClean="0"/>
              <a:t>Tijekom rada u grupama voditelj obilazi grupe, potiče ih na rad i pomaže u slučaju potrebe.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000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327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2BF9A-3AD5-4D68-8453-F122F4B139C6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z="1000" b="1" i="1" smtClean="0"/>
              <a:t>UPUTA VODITELJU: </a:t>
            </a:r>
            <a:r>
              <a:rPr lang="hr-HR" sz="1000" i="1" smtClean="0"/>
              <a:t>Nakon 5-10 minuta jedna po jedna grupa prezentira svoju priču te se nakon svake priče otvara kratka diskusija s razredom. Cilj diskusije je iskoristiti njihove priče kako bi se vidjelo da li je Majina odluka odnosno odluke svih aktera priče bila dobra za nju u tom trenutku. Voditelj treba iskoristiti priče koje učenici napišu kako bi još jednom kroz primjere ponovio činjenice koje je iznosio u prvom djelu sata (odgovornost, kažnjiva ponašanja, posljedice).       </a:t>
            </a:r>
          </a:p>
          <a:p>
            <a:pPr eaLnBrk="1" hangingPunct="1">
              <a:spcBef>
                <a:spcPct val="0"/>
              </a:spcBef>
            </a:pPr>
            <a:endParaRPr lang="hr-HR" sz="1000" smtClean="0"/>
          </a:p>
          <a:p>
            <a:pPr eaLnBrk="1" hangingPunct="1">
              <a:spcBef>
                <a:spcPct val="0"/>
              </a:spcBef>
            </a:pPr>
            <a:r>
              <a:rPr lang="hr-HR" sz="1000" smtClean="0"/>
              <a:t>Ovu zadaću ste uspješno završili i dali ste nam zanimljive priče. Nadamo se da smo kroz Majin primjer uspjeli zajedno ponoviti ono o čemu smo govorili u prvom dijelu sata.  </a:t>
            </a:r>
          </a:p>
          <a:p>
            <a:pPr eaLnBrk="1" hangingPunct="1">
              <a:spcBef>
                <a:spcPct val="0"/>
              </a:spcBef>
            </a:pPr>
            <a:endParaRPr lang="hr-HR" sz="1000" smtClean="0"/>
          </a:p>
          <a:p>
            <a:pPr eaLnBrk="1" hangingPunct="1">
              <a:spcBef>
                <a:spcPct val="0"/>
              </a:spcBef>
            </a:pPr>
            <a:r>
              <a:rPr lang="hr-HR" sz="1000" smtClean="0"/>
              <a:t>Riječima „Netko je donio travu” najčešće počinju priče vaših vršnjaka koji policijskim službenicima objašnjavaju tijek večeri u kojoj bi voljeli da su drugačije odlučili i da se neke stvari nisu dogodile.</a:t>
            </a:r>
          </a:p>
          <a:p>
            <a:pPr eaLnBrk="1" hangingPunct="1">
              <a:spcBef>
                <a:spcPct val="0"/>
              </a:spcBef>
            </a:pPr>
            <a:endParaRPr lang="hr-HR" sz="1000" smtClean="0"/>
          </a:p>
          <a:p>
            <a:pPr eaLnBrk="1" hangingPunct="1">
              <a:spcBef>
                <a:spcPct val="0"/>
              </a:spcBef>
            </a:pPr>
            <a:r>
              <a:rPr lang="hr-HR" sz="1000" smtClean="0"/>
              <a:t>U tim trenucima oni bi najradije ovu priču nastavili na jedan od slijedećih načina: </a:t>
            </a:r>
            <a:r>
              <a:rPr lang="hr-HR" sz="1000" b="1" smtClean="0"/>
              <a:t>pokreni slijedeći slide.</a:t>
            </a:r>
          </a:p>
          <a:p>
            <a:pPr eaLnBrk="1" hangingPunct="1">
              <a:spcBef>
                <a:spcPct val="0"/>
              </a:spcBef>
            </a:pPr>
            <a:endParaRPr lang="hr-HR" sz="1000" i="1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37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935F51-D6D9-463B-B0F6-F733B054AF81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b="1" i="1" smtClean="0"/>
              <a:t>Uputa voditelju: </a:t>
            </a:r>
            <a:r>
              <a:rPr lang="hr-HR" i="1" smtClean="0"/>
              <a:t>pojasniti svaku sliku koja se pojavljuje na ovom slide-u kao alternativu za kvalitetno i zdravo provođenje slobodnog vremena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Sport, umjetnost, zabava (kino). . . 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Kako bi Vi najradije proveli subotnju večer??</a:t>
            </a:r>
          </a:p>
          <a:p>
            <a:pPr eaLnBrk="1" hangingPunct="1">
              <a:spcBef>
                <a:spcPct val="0"/>
              </a:spcBef>
            </a:pPr>
            <a:endParaRPr lang="hr-HR" i="1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Dakle, možemo zaključiti kako postoje brojne mogućnosti provođenja slobodnog vremena u kojima se možete dobro zabaviti bez droge.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48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59C860-5CBD-4462-84C7-71ED3CE2B4A6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b="1" i="1" smtClean="0"/>
              <a:t>Uputa voditelju: </a:t>
            </a:r>
            <a:r>
              <a:rPr lang="hr-HR" i="1" smtClean="0"/>
              <a:t>pojasniti svaku sliku koja se pojavljuje na ovom slide-u kao alternativu za kvalitetno i zdravo provođenje slobodnog vremena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Sport, umjetnost, zabava (kino). . . 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Kako bi Vi najradije proveli subotnju večer??</a:t>
            </a:r>
          </a:p>
          <a:p>
            <a:pPr eaLnBrk="1" hangingPunct="1">
              <a:spcBef>
                <a:spcPct val="0"/>
              </a:spcBef>
            </a:pPr>
            <a:endParaRPr lang="hr-HR" i="1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Dakle, možemo zaključiti kako postoje brojne mogućnosti provođenja slobodnog vremena u kojima se možete dobro zabaviti bez droge.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48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5B97A-7246-433F-BABD-B88556083B89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Za kraj mi recite imate li vi neko pitanje ili nešto o čemu ste htjeli razgovarati  tijekom ovog sata a niste imali priliku?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Hvala na vašem sudjelovanju i za kraj vam želim napomenuti da u slučaju da imate pitanja ili probleme o kojima želite razgovarati s policijom slobodno i s punim povjerenjem možete se obratiti vašim kontakt policajcima. 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Hvala na pažnji</a:t>
            </a:r>
          </a:p>
        </p:txBody>
      </p:sp>
      <p:sp>
        <p:nvSpPr>
          <p:cNvPr id="358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DA3F5-7B87-4DDB-A5C2-1D2EC9BEB419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b="1" u="sng" dirty="0" smtClean="0"/>
              <a:t>DROGE?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Da bi općenito mogli donijeti neku odluku potrebno je raspolagati sa činjenicama koje će nam pomoći u “vaganju” da li je ta odluka dobra ili loša za nas.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Vi sigurno već raspolažete s mnoštvom činjenica vezanih uz konzumiranje i štetnost droga. Naš današnji cilj je upoznati vas sa kriminalitetom vezanim uz droge te zakonskim odredbama, a kako bi imali što više znanja za stavljanje na “vagu”.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i="1" dirty="0" smtClean="0">
                <a:solidFill>
                  <a:schemeClr val="tx2"/>
                </a:solidFill>
              </a:rPr>
              <a:t>(Pokrenite kratku raspravu sa učenicima (pritisak </a:t>
            </a:r>
            <a:r>
              <a:rPr lang="hr-HR" sz="1100" i="1" dirty="0" smtClean="0"/>
              <a:t>društva, želja za dokazivanjem, znatiželja … kao motiv za konzumiranje droge) </a:t>
            </a:r>
            <a:r>
              <a:rPr lang="hr-HR" sz="1100" i="1" dirty="0" smtClean="0">
                <a:solidFill>
                  <a:schemeClr val="tx2"/>
                </a:solidFill>
              </a:rPr>
              <a:t>2-3 min postavljajući slijedeća pitanja: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Kad su u pitanju mladi i droga, što mislite što sve ili tko sve utječe na mlade kod donošenja takve odluke?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i="1" dirty="0" smtClean="0"/>
              <a:t>(. . . Očekivani odgovori su: </a:t>
            </a:r>
            <a:r>
              <a:rPr lang="hr-HR" sz="1100" i="1" dirty="0" smtClean="0">
                <a:solidFill>
                  <a:schemeClr val="tx2"/>
                </a:solidFill>
              </a:rPr>
              <a:t>pritisak </a:t>
            </a:r>
            <a:r>
              <a:rPr lang="hr-HR" sz="1100" i="1" dirty="0" smtClean="0"/>
              <a:t>društva,želja za dokazivanjem, znatiželja, osjećaj „odraslosti.” i sl.)</a:t>
            </a: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Sve što ste naveli utječe na mlade u donošenju odluka, ali ne smijemo zaboraviti da na kraju </a:t>
            </a:r>
            <a:r>
              <a:rPr lang="hr-HR" sz="1100" b="1" dirty="0" smtClean="0"/>
              <a:t>odluku donosi svatko za sebe.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Sigurno ćete se sjetiti neke situacije u kojoj ste donijeli dobru, ili barem jednu lošu odluku!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Kada je droga u pitanju , samo jedna kriva nepromišljena odluka zaista može dovesti do situacije koja vam može promijeniti život, budućnost, karijeru.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Da li se slažete i možete li mi navesti neki primjer? </a:t>
            </a:r>
            <a:r>
              <a:rPr lang="hr-HR" sz="1100" b="1" dirty="0" smtClean="0"/>
              <a:t>Upravo tako, donošenjem odluke ti preuzimaš odgovornost za nju!</a:t>
            </a:r>
            <a:endParaRPr lang="hr-HR" sz="1100" b="1" dirty="0"/>
          </a:p>
        </p:txBody>
      </p:sp>
      <p:sp>
        <p:nvSpPr>
          <p:cNvPr id="256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2F01E-6643-4BEC-8B7D-48199841129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z="1000" smtClean="0"/>
              <a:t>Kada policija govori o odgovornosti mislimo prije svega na kaznenu i prekršajnu odgovornost.</a:t>
            </a:r>
          </a:p>
          <a:p>
            <a:pPr eaLnBrk="1" hangingPunct="1">
              <a:spcBef>
                <a:spcPct val="0"/>
              </a:spcBef>
            </a:pPr>
            <a:endParaRPr lang="hr-HR" sz="1000" smtClean="0"/>
          </a:p>
          <a:p>
            <a:pPr eaLnBrk="1" hangingPunct="1">
              <a:spcBef>
                <a:spcPct val="0"/>
              </a:spcBef>
            </a:pPr>
            <a:r>
              <a:rPr lang="hr-HR" sz="1000" i="1" smtClean="0">
                <a:solidFill>
                  <a:schemeClr val="tx2"/>
                </a:solidFill>
              </a:rPr>
              <a:t>(Pokrenite kratku raspravu sa učenicima 1-2  min) postavljajući slijedeća pitanja:</a:t>
            </a:r>
            <a:endParaRPr lang="hr-HR" sz="1000" smtClean="0"/>
          </a:p>
          <a:p>
            <a:pPr eaLnBrk="1" hangingPunct="1">
              <a:spcBef>
                <a:spcPct val="0"/>
              </a:spcBef>
            </a:pPr>
            <a:endParaRPr lang="hr-HR" sz="1000" smtClean="0"/>
          </a:p>
          <a:p>
            <a:pPr eaLnBrk="1" hangingPunct="1">
              <a:spcBef>
                <a:spcPct val="0"/>
              </a:spcBef>
            </a:pPr>
            <a:r>
              <a:rPr lang="hr-HR" sz="1000" smtClean="0"/>
              <a:t>Znate li što to znači i s koliko godina postajete kazneno i prekršajno odgovorni?   </a:t>
            </a:r>
          </a:p>
          <a:p>
            <a:pPr eaLnBrk="1" hangingPunct="1">
              <a:spcBef>
                <a:spcPct val="0"/>
              </a:spcBef>
            </a:pPr>
            <a:r>
              <a:rPr lang="hr-HR" sz="1000" i="1" smtClean="0"/>
              <a:t>(. . . Očekivani odgovori . . . U pravilu ne znaju. Nakon odgovora  klikom pokrenuti prikazivanje drugog dijela slide-a)</a:t>
            </a:r>
            <a:endParaRPr lang="hr-HR" sz="1000" smtClean="0"/>
          </a:p>
          <a:p>
            <a:pPr eaLnBrk="1" hangingPunct="1">
              <a:spcBef>
                <a:spcPct val="0"/>
              </a:spcBef>
            </a:pPr>
            <a:endParaRPr lang="hr-HR" sz="1000" b="1" smtClean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Dakle, da zajedno ponovimo. O</a:t>
            </a:r>
            <a:r>
              <a:rPr lang="vi-VN" sz="1000" smtClean="0">
                <a:cs typeface="Calibri" pitchFamily="34" charset="0"/>
              </a:rPr>
              <a:t>soba u dobi od 14 do 18 godina života</a:t>
            </a:r>
            <a:r>
              <a:rPr lang="hr-HR" sz="1000" smtClean="0">
                <a:cs typeface="Calibri" pitchFamily="34" charset="0"/>
              </a:rPr>
              <a:t> je maloljetnik i</a:t>
            </a:r>
            <a:r>
              <a:rPr lang="vi-VN" sz="1000" smtClean="0">
                <a:cs typeface="Calibri" pitchFamily="34" charset="0"/>
              </a:rPr>
              <a:t> </a:t>
            </a:r>
            <a:r>
              <a:rPr lang="vi-VN" sz="1000" b="1" smtClean="0">
                <a:cs typeface="Calibri" pitchFamily="34" charset="0"/>
              </a:rPr>
              <a:t>kazneno i prekršajno je odgovorn</a:t>
            </a:r>
            <a:r>
              <a:rPr lang="hr-HR" sz="1000" b="1" smtClean="0">
                <a:cs typeface="Calibri" pitchFamily="34" charset="0"/>
              </a:rPr>
              <a:t>a.</a:t>
            </a:r>
            <a:endParaRPr lang="vi-VN" sz="1000" smtClean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vi-VN" sz="1000" smtClean="0">
                <a:cs typeface="Calibri" pitchFamily="34" charset="0"/>
              </a:rPr>
              <a:t> </a:t>
            </a:r>
            <a:endParaRPr lang="hr-HR" sz="1000" smtClean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Kaznena i prekršajna odgovornost znači da se protiv osobe može podnijeti kaznena ili prekršajna prijava odnosno pokrenuti  kazneni ili prekršajni postupak.  Što to u konačnici znači?</a:t>
            </a:r>
          </a:p>
          <a:p>
            <a:pPr eaLnBrk="1" hangingPunct="1"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To znači da se u sudskom postupku maloljetniku mogu izreći: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hr-HR" sz="1000" smtClean="0">
                <a:cs typeface="Calibri" pitchFamily="34" charset="0"/>
              </a:rPr>
              <a:t>odgojne mjere (a to su: sudski ukor, upućivanje u centar za odgoj, pojačana briga i nadzor, pojačana briga i nadzor uz dnevni boravak u odgojnoj ustanovi, upućivanje u odgojnu ustanovu, upućivanje u odgojni zavod, upućivanje u posebnu odgojnu ustanovu)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hr-HR" sz="1000" smtClean="0">
                <a:cs typeface="Calibri" pitchFamily="34" charset="0"/>
              </a:rPr>
              <a:t>novčana kazna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hr-HR" sz="1000" smtClean="0">
                <a:cs typeface="Calibri" pitchFamily="34" charset="0"/>
              </a:rPr>
              <a:t>maloljetnički zatvor i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hr-HR" sz="1000" smtClean="0">
                <a:cs typeface="Calibri" pitchFamily="34" charset="0"/>
              </a:rPr>
              <a:t>sigurnosne mjere (npr. obvezno liječenje od ovisnosti ili zabrana upravljanja motornim vozilom).</a:t>
            </a:r>
          </a:p>
          <a:p>
            <a:pPr eaLnBrk="1" hangingPunct="1">
              <a:spcBef>
                <a:spcPct val="0"/>
              </a:spcBef>
            </a:pPr>
            <a:endParaRPr lang="vi-VN" sz="1000" smtClean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r-HR" sz="1000" smtClean="0"/>
              <a:t>Imate li kakvih pitanja? . . . Sada možemo nastaviti govoriti o drogama.</a:t>
            </a:r>
          </a:p>
          <a:p>
            <a:pPr eaLnBrk="1" hangingPunct="1">
              <a:spcBef>
                <a:spcPct val="0"/>
              </a:spcBef>
            </a:pPr>
            <a:endParaRPr lang="hr-HR" sz="1100" smtClean="0"/>
          </a:p>
        </p:txBody>
      </p:sp>
      <p:sp>
        <p:nvSpPr>
          <p:cNvPr id="266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C1ED4-BE96-4EED-93A6-EBBA790AFD25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Kada govorimo o drogama, često spominjemo ovisnost (o</a:t>
            </a:r>
            <a:r>
              <a:rPr lang="hr-HR" sz="1100" i="1" dirty="0" smtClean="0"/>
              <a:t> čemu ste slušali na prethodnom predavanju ili ćete slušati na nekom od slijedećih predavanja).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Put do ovisnosti ima nekoliko faza, no uvijek počinje eksperimentiranjem, nastavlja se povremenim konzumiranjem i neprimjetno prelazi u ovisnost.  Kada kažemo neprimjetno mislimo na to kako osobe koje konzumiraju droge </a:t>
            </a:r>
            <a:r>
              <a:rPr lang="hr-HR" sz="1100" b="1" dirty="0" smtClean="0"/>
              <a:t>vjeruju da imaju situaciju „pod kontrolom” </a:t>
            </a:r>
            <a:r>
              <a:rPr lang="hr-HR" sz="1100" dirty="0" smtClean="0"/>
              <a:t>i kako im se ne može desiti da postanu ovisne, a da nisu u pravu shvate tek kada pokušaju prestati uzimati drogu.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Brojna istraživanja pokazuju kako je </a:t>
            </a:r>
            <a:r>
              <a:rPr lang="hr-HR" sz="1100" b="1" dirty="0" smtClean="0"/>
              <a:t>upravo vaša dob rizična </a:t>
            </a:r>
            <a:r>
              <a:rPr lang="hr-HR" sz="1100" dirty="0" smtClean="0"/>
              <a:t>za početke eksperimentiranja sa drogama.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Zato smo odabrali upravo vas kako bi vam prenijeli svoja iskustva koja imamo u radu s mladima i potaknuli vas na razmišljanje o mogućim rizicima u koje se upuštate.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i="1" dirty="0" smtClean="0">
                <a:solidFill>
                  <a:schemeClr val="tx2"/>
                </a:solidFill>
              </a:rPr>
              <a:t>Pokrenite kratku raspravu sa učenicima (2-3 min) postavljajući slijedeća pitanja:</a:t>
            </a: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Što mislite, da li osoba koja tek eksperimentira s drogama može upasti u velike probleme i koji bi to problemi mogli biti?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b="1" i="1" dirty="0" smtClean="0"/>
              <a:t>(Uputa voditelju: </a:t>
            </a:r>
            <a:r>
              <a:rPr lang="hr-HR" sz="1100" i="1" dirty="0" smtClean="0"/>
              <a:t>ako se učenici ne mogu sjetiti potaknite ih s jednim primjerom: problemi s roditeljima, u školi, s policijom i dr. i navedite ih da se sjete bar 5-6 primjera</a:t>
            </a:r>
            <a:r>
              <a:rPr lang="hr-HR" sz="1100" dirty="0" smtClean="0"/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Ono što smo htjeli reći je da problemi vezani uz drogu mogu početi i puno prije stvaranja same ovisnosti.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76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106FE-B32C-436A-BEE2-F5A783213151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smtClean="0"/>
              <a:t>Ona sa čime se mi kao policajci najčešće u svom radu susrećemo, a kad su u pitanju mladi i droge, je kriminalitet zlouporabe droga  i drugi kriminalitet koji  se često pojavljuje uz zlouporabu droga, a koji nazivamo sekundarnim.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0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Kada govorimo o sekundarnom kriminalitetu mislimo na kažnjiva ponašanja koja se ne odnose neposredno na droge već ih osobe čine zbog toga što konzumiraju drogu ili zato što su ovisni o njoj.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0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i="1" smtClean="0">
                <a:solidFill>
                  <a:schemeClr val="tx2"/>
                </a:solidFill>
              </a:rPr>
              <a:t>Pokrenite kratku raspravu sa učenicima 1-2 min postavljajući slijedeća pitanja:</a:t>
            </a:r>
            <a:endParaRPr lang="hr-HR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0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Možete li se sjetiti koja bi to kažnjiva ponašanja bila? Zašto su povezana s drogama?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0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b="1" i="1" smtClean="0">
                <a:cs typeface="Calibri" pitchFamily="34" charset="0"/>
              </a:rPr>
              <a:t>Napomena voditelju: </a:t>
            </a:r>
            <a:r>
              <a:rPr lang="hr-HR" sz="1000" i="1" smtClean="0">
                <a:cs typeface="Calibri" pitchFamily="34" charset="0"/>
              </a:rPr>
              <a:t>ako nema odgovora potaknite ih jednim primjerom: Ovisnici o drogama često čine provale u ljekarne. Što mislite zašto? U slučaju da nema droge na tržištu ili nemaju novca za nju u ljekarnama kradu pripravke koji im koriste kao zamjena za drogu. Navedite ih da se sjete nekih primjera imovinskog kriminaliteta, nasilja…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0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Uglavnom, kada je riječ o sekundarnom kriminalitetu, najčešće govorimo o kažnjivim ponašanjima koja za cilj imaju pribavljanje novca za nabavku droge (npr.: provale, krađe, ucjene, prijevare, prostitucija i dr.) i o kažnjivim ponašanjima s elementima nasilja (npr.: nasilje u obitelji, nanošenje tjelesnih ozljeda i dr.)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0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Sad kada smo naučili što je to sekundarni kriminalitet možemo prijeći na glavnu temu našeg predavanja, a to je kriminalitet zlouporabe droga.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Naime, naša praksa pokazuje da mladi ponekad nisu ni svjesni da određenim ponašanjem čine kažnjiva djela tako da ćemo se u nastavku sata više posvetiti traženju odgovora na pitanje: </a:t>
            </a:r>
            <a:r>
              <a:rPr lang="hr-HR" sz="1000" b="1" smtClean="0">
                <a:cs typeface="Calibri" pitchFamily="34" charset="0"/>
              </a:rPr>
              <a:t>Što je sve kažnjivo kada su droge u pitanju?. </a:t>
            </a:r>
            <a:r>
              <a:rPr lang="hr-HR" sz="1000" smtClean="0">
                <a:cs typeface="Calibri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hr-HR" sz="1000" smtClean="0">
                <a:cs typeface="Calibri" pitchFamily="34" charset="0"/>
              </a:rPr>
              <a:t>Takva ponašanja opisana su u čl.190 i čl. 191 Kaznenog zakona i Zakonu o suzbijanju zlouporabe droge.</a:t>
            </a:r>
            <a:endParaRPr lang="vi-VN" sz="10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vi-VN" sz="11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hr-HR" sz="1100" smtClean="0"/>
          </a:p>
        </p:txBody>
      </p:sp>
      <p:sp>
        <p:nvSpPr>
          <p:cNvPr id="2867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874CF-CC74-4CAB-BEAA-176068896596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No, što sve spada u zlouporabu droga po Zakonu?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Zakon kaže da su zabranjena i kažnjiva sljedeća ponašanja: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100" b="1" dirty="0" smtClean="0"/>
              <a:t>posjedovanje droge.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Ovo se odnosi na sve vrste droga. To također mogu biti i razne vrste lijekova čije je posjedovanje kažnjivo ukoliko za njih ne posjedujete liječnički recept na svoje ime.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Primjerice, ako vas policija zatekne s “tabletom za smirenje”  a koju ste prethodno uzeli primjerice od svoje bake, može vas prijaviti za posjedovanje droge jednako kao da imate kod sebe “</a:t>
            </a:r>
            <a:r>
              <a:rPr lang="hr-HR" sz="1100" dirty="0" err="1" smtClean="0"/>
              <a:t>joint</a:t>
            </a:r>
            <a:r>
              <a:rPr lang="hr-HR" sz="1100" dirty="0" smtClean="0"/>
              <a:t>”. Da li ste to znali?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 Nadalje, zabranjena je i 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100" b="1" dirty="0" smtClean="0"/>
              <a:t>proizvodnja, prerada, prodaja ili nuđenje na prodaju ili radi prodaje kupovanje, držanje ili prenošenje, ili posredovanje u prodaji ili kupnji, ili stavljanje droge u promet na drugi način.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Vjerujemo da ste za većinu ovih ponašanja čuli i znate da su kažnjiva. No mi vas želimo upozoriti da neka ponašanja koja se naizgled čine bezazlena također mogu biti kažnjiva, kao </a:t>
            </a:r>
            <a:r>
              <a:rPr lang="hr-HR" sz="1100" dirty="0" err="1" smtClean="0"/>
              <a:t>npr</a:t>
            </a:r>
            <a:r>
              <a:rPr lang="hr-HR" sz="1100" dirty="0" smtClean="0"/>
              <a:t>. </a:t>
            </a:r>
            <a:r>
              <a:rPr lang="hr-HR" sz="1100" b="1" dirty="0" smtClean="0"/>
              <a:t>prenošenje droge ili posredovanje u prodaji ili kupnji.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Što to znači? Ako vaš susjed prodaje drogu vašem prijatelju iz razreda i zamoli vas da vi tu drogu dostavite prijatelju iz razreda i vi ste počinili kažnjivo djelo.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Ili, vas prijatelj  pita gdje bi mogao kupiti drogu i vi ga “spojite” sa nekim tko drogu prodaje, </a:t>
            </a:r>
            <a:r>
              <a:rPr lang="hr-HR" sz="1100" b="1" dirty="0" smtClean="0"/>
              <a:t>također ste počinili kažnjivo djelo</a:t>
            </a:r>
            <a:r>
              <a:rPr lang="hr-HR" sz="1100" dirty="0" smtClean="0"/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 smtClean="0"/>
              <a:t>Kažnjivo je i </a:t>
            </a:r>
            <a:r>
              <a:rPr lang="hr-HR" sz="1100" b="1" dirty="0" smtClean="0"/>
              <a:t>izrađivanje, nabavljanje, posjedovanje ili davanje opreme </a:t>
            </a:r>
            <a:r>
              <a:rPr lang="hr-HR" sz="1100" dirty="0" smtClean="0"/>
              <a:t>i tvari koje su namijenjene za proizvodnju droge.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9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AAB5C-4775-4ADF-9F25-D168E1CF4394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z="1100" smtClean="0"/>
              <a:t> Što je još kažnjivo po Zakonu?</a:t>
            </a:r>
          </a:p>
          <a:p>
            <a:pPr eaLnBrk="1" hangingPunct="1">
              <a:spcBef>
                <a:spcPct val="0"/>
              </a:spcBef>
            </a:pPr>
            <a:endParaRPr lang="hr-HR" sz="1100" smtClean="0"/>
          </a:p>
          <a:p>
            <a:pPr eaLnBrk="1" hangingPunct="1">
              <a:spcBef>
                <a:spcPct val="0"/>
              </a:spcBef>
            </a:pPr>
            <a:r>
              <a:rPr lang="hr-HR" sz="1100" smtClean="0"/>
              <a:t> Kažnjivo je i 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hr-HR" sz="1100" b="1" smtClean="0"/>
              <a:t>navođenje</a:t>
            </a:r>
            <a:r>
              <a:rPr lang="hr-HR" sz="1100" smtClean="0"/>
              <a:t> drugoga na trošenje droge,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hr-HR" sz="1100" b="1" smtClean="0"/>
              <a:t>davanje</a:t>
            </a:r>
            <a:r>
              <a:rPr lang="hr-HR" sz="1100" smtClean="0"/>
              <a:t> droge drugome (ne prodaja),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hr-HR" sz="1100" b="1" smtClean="0"/>
              <a:t>stavljanje na raspolaganje </a:t>
            </a:r>
            <a:r>
              <a:rPr lang="hr-HR" sz="1100" smtClean="0"/>
              <a:t>prostora radi trošenja droge 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hr-HR" sz="1100" smtClean="0"/>
              <a:t>ili na drugi način omogućavanje drugome trošenja droge.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sz="1100" smtClean="0"/>
          </a:p>
          <a:p>
            <a:pPr eaLnBrk="1" hangingPunct="1">
              <a:spcBef>
                <a:spcPct val="0"/>
              </a:spcBef>
            </a:pPr>
            <a:r>
              <a:rPr lang="hr-HR" sz="1100" smtClean="0"/>
              <a:t>Što to znači?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sz="1100" smtClean="0"/>
          </a:p>
          <a:p>
            <a:pPr eaLnBrk="1" hangingPunct="1">
              <a:spcBef>
                <a:spcPct val="0"/>
              </a:spcBef>
            </a:pPr>
            <a:r>
              <a:rPr lang="hr-HR" sz="1100" smtClean="0"/>
              <a:t>Primjerice dobili ste jedan“joint” i podijelili ste ga sa svojim prijateljima - </a:t>
            </a:r>
            <a:r>
              <a:rPr lang="hr-HR" sz="1100" b="1" smtClean="0"/>
              <a:t>počinili ste kažnjivo djelo. </a:t>
            </a:r>
          </a:p>
          <a:p>
            <a:pPr eaLnBrk="1" hangingPunct="1">
              <a:spcBef>
                <a:spcPct val="0"/>
              </a:spcBef>
            </a:pPr>
            <a:r>
              <a:rPr lang="hr-HR" sz="1100" smtClean="0"/>
              <a:t>Ili, ako ste na tulumu koji ste priredili u svom stanu dopustili konzumiranje droge, </a:t>
            </a:r>
            <a:r>
              <a:rPr lang="hr-HR" sz="1100" b="1" smtClean="0"/>
              <a:t>također ste počinili kažnjivo djelo.</a:t>
            </a:r>
          </a:p>
          <a:p>
            <a:pPr eaLnBrk="1" hangingPunct="1">
              <a:spcBef>
                <a:spcPct val="0"/>
              </a:spcBef>
            </a:pPr>
            <a:endParaRPr lang="hr-HR" sz="1100" b="1" smtClean="0"/>
          </a:p>
          <a:p>
            <a:pPr eaLnBrk="1" hangingPunct="1">
              <a:spcBef>
                <a:spcPct val="0"/>
              </a:spcBef>
            </a:pPr>
            <a:endParaRPr lang="hr-HR" sz="1100" smtClean="0"/>
          </a:p>
          <a:p>
            <a:pPr eaLnBrk="1" hangingPunct="1">
              <a:spcBef>
                <a:spcPct val="0"/>
              </a:spcBef>
            </a:pPr>
            <a:r>
              <a:rPr lang="hr-HR" sz="1100" smtClean="0"/>
              <a:t>Ako je ovo počinjeno prema djeci ili maloljetnim osobama ili u školi ili u blizini drugih objekata namijenjenih odgoju i obrazovanju mladih , tada su kazne znatno teže. Važno je istaknuti kako su na ovim slide-ovima navedeni najučestaliji načini počinjenja ovih kaznenih djela od strane maloljetnika.  </a:t>
            </a:r>
          </a:p>
          <a:p>
            <a:pPr eaLnBrk="1" hangingPunct="1">
              <a:spcBef>
                <a:spcPct val="0"/>
              </a:spcBef>
            </a:pPr>
            <a:endParaRPr lang="hr-HR" sz="1100" smtClean="0"/>
          </a:p>
          <a:p>
            <a:pPr eaLnBrk="1" hangingPunct="1">
              <a:spcBef>
                <a:spcPct val="0"/>
              </a:spcBef>
            </a:pPr>
            <a:r>
              <a:rPr lang="hr-HR" sz="1100" smtClean="0"/>
              <a:t>Imate li možda pitanja?</a:t>
            </a:r>
          </a:p>
          <a:p>
            <a:pPr eaLnBrk="1" hangingPunct="1">
              <a:spcBef>
                <a:spcPct val="0"/>
              </a:spcBef>
            </a:pPr>
            <a:r>
              <a:rPr lang="hr-HR" sz="1100" i="1" smtClean="0">
                <a:cs typeface="Calibri" pitchFamily="34" charset="0"/>
              </a:rPr>
              <a:t>(</a:t>
            </a:r>
            <a:r>
              <a:rPr lang="hr-HR" sz="1100" b="1" i="1" smtClean="0">
                <a:cs typeface="Calibri" pitchFamily="34" charset="0"/>
              </a:rPr>
              <a:t>Napomena voditelju: </a:t>
            </a:r>
            <a:r>
              <a:rPr lang="hr-HR" sz="1100" i="1" smtClean="0">
                <a:cs typeface="Calibri" pitchFamily="34" charset="0"/>
              </a:rPr>
              <a:t> prije početka ovog predavanja</a:t>
            </a:r>
            <a:r>
              <a:rPr lang="hr-HR" sz="1100" i="1" u="sng" smtClean="0">
                <a:cs typeface="Calibri" pitchFamily="34" charset="0"/>
              </a:rPr>
              <a:t> </a:t>
            </a:r>
            <a:r>
              <a:rPr lang="hr-HR" sz="1100" b="1" i="1" u="sng" smtClean="0">
                <a:cs typeface="Calibri" pitchFamily="34" charset="0"/>
              </a:rPr>
              <a:t>OBAVEZNO proučiti  nove odredbe  Kaznenog zakona  (</a:t>
            </a:r>
            <a:r>
              <a:rPr lang="hr-HR" sz="1100" i="1" u="sng" smtClean="0">
                <a:cs typeface="Calibri" pitchFamily="34" charset="0"/>
              </a:rPr>
              <a:t>čl.190 i čl. 191 ) i Zakon o suzbijanju zlouporabe opojnih droga radi davanja preciznih odgovora na eventualno postavljena pitanja).</a:t>
            </a:r>
          </a:p>
          <a:p>
            <a:pPr eaLnBrk="1" hangingPunct="1">
              <a:spcBef>
                <a:spcPct val="0"/>
              </a:spcBef>
            </a:pPr>
            <a:endParaRPr lang="hr-HR" sz="1100" i="1" u="sng" smtClean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r-HR" sz="1100" i="1" u="sng" smtClean="0"/>
              <a:t>NAPOMENA:  prilikom predavanja učenicima nikako ne bi trebali isticati  nove zakonske odredbe u pogledu “posjedovanja droga za vlastite potrebe “  a prema kojima  “posjedovanje droge za vlastite potrebe “ više nije kazneno djelo već je stavljeno u zonu prekršajne odgovornosti.</a:t>
            </a:r>
          </a:p>
          <a:p>
            <a:pPr eaLnBrk="1" hangingPunct="1">
              <a:spcBef>
                <a:spcPct val="0"/>
              </a:spcBef>
            </a:pPr>
            <a:r>
              <a:rPr lang="hr-HR" sz="1100" u="sng" smtClean="0"/>
              <a:t>U slučaju takvih pitanja učenika, pažnju je potrebno skrenuti na visoke novčane kazne i kažnjavanje tog prekršaja do gotovo 20 000 kuna. </a:t>
            </a:r>
          </a:p>
          <a:p>
            <a:pPr eaLnBrk="1" hangingPunct="1">
              <a:spcBef>
                <a:spcPct val="0"/>
              </a:spcBef>
            </a:pPr>
            <a:endParaRPr lang="hr-HR" sz="1100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07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78CE69-C3F8-4C23-AFAF-3E588E719640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9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8F1D0-5D37-49AF-ADBD-0E2FD554CB98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9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DBB83-53EB-4796-8907-B9F7AF84F491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E3E7-596E-44EF-9E78-3083EFC15057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E957-917E-4EC2-8193-BD457E5822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EFD0-3229-468D-B831-6B72867E004F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DE1A-EE3F-40FA-A86C-46783E2144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3F9B-437B-48D3-A97B-1AC753DAB905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7D2E-829A-4800-8BF9-3530D3D9B0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5324-DD15-4507-B19A-8B6472C6FCA2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24A6-C7D6-49E0-A900-79CA030F4D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74A0-9464-4790-8326-CDFEF20BE074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0630-3717-47A5-B52C-41A7262BAB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5AB0-B62C-4F6F-A36C-CC6B2B7B32A5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EAF4-9263-4647-A79C-DC3B289C2A4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7423-EA57-4B05-A6AB-58754F5B9201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8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431B-17A4-4F0F-8995-03A43AFD80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0C39-944A-4E76-995E-4D158D0B6D31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8AAE-329F-4B1C-B776-973BF5B313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FD4D-BD10-4EE8-A1C8-63073B507C4E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7942-4E82-445E-8376-5BCE2F3E49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0932-8D34-4027-984C-88B9E1F090C6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7B5D-9782-43C0-B718-5D154D6F912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s odsječenim zaobljenim jednim kut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kutni trokut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ručno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1697-AC53-44A5-B424-4FB143BB01AD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10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ED18-763E-4315-90C5-55F2AAD452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Rezervirano mjesto naslova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9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DD1B378-754F-43F5-A272-CA3FDC2943B4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D00E9A-F938-4530-BE2A-205F9705A9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4" name="Picture 1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7988" y="558958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49" r:id="rId2"/>
    <p:sldLayoutId id="2147484258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9" r:id="rId9"/>
    <p:sldLayoutId id="2147484255" r:id="rId10"/>
    <p:sldLayoutId id="21474842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413" y="2024063"/>
            <a:ext cx="6048375" cy="12604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6600" dirty="0" smtClean="0"/>
              <a:t>ZDRAV ZA 5</a:t>
            </a:r>
            <a:endParaRPr lang="hr-HR" sz="6600" dirty="0"/>
          </a:p>
        </p:txBody>
      </p:sp>
      <p:sp>
        <p:nvSpPr>
          <p:cNvPr id="5123" name="Podnaslov 2"/>
          <p:cNvSpPr>
            <a:spLocks noGrp="1"/>
          </p:cNvSpPr>
          <p:nvPr>
            <p:ph type="subTitle" idx="1"/>
          </p:nvPr>
        </p:nvSpPr>
        <p:spPr>
          <a:xfrm>
            <a:off x="1484313" y="3357563"/>
            <a:ext cx="6975475" cy="935037"/>
          </a:xfrm>
        </p:spPr>
        <p:txBody>
          <a:bodyPr/>
          <a:lstStyle/>
          <a:p>
            <a:pPr marR="0" eaLnBrk="1" hangingPunct="1"/>
            <a:r>
              <a:rPr lang="hr-HR" sz="2400" smtClean="0"/>
              <a:t>Projekt prevencije ovisnosti</a:t>
            </a:r>
          </a:p>
          <a:p>
            <a:pPr marR="0" eaLnBrk="1" hangingPunct="1"/>
            <a:r>
              <a:rPr lang="hr-HR" sz="2400" smtClean="0"/>
              <a:t> i zlouporabe droga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47813" y="4437063"/>
            <a:ext cx="6911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>
                <a:latin typeface="Century Schoolbook" pitchFamily="18" charset="0"/>
              </a:rPr>
              <a:t>Ministarstvo unutarnjih poslova </a:t>
            </a:r>
          </a:p>
          <a:p>
            <a:pPr algn="r"/>
            <a:r>
              <a:rPr lang="hr-HR">
                <a:latin typeface="Century Schoolbook" pitchFamily="18" charset="0"/>
              </a:rPr>
              <a:t>Ministarstvo zdravlja </a:t>
            </a:r>
          </a:p>
          <a:p>
            <a:pPr algn="r"/>
            <a:r>
              <a:rPr lang="hr-HR">
                <a:latin typeface="Century Schoolbook" pitchFamily="18" charset="0"/>
              </a:rPr>
              <a:t>Ministarstvo zaštite okoliša i prirode</a:t>
            </a:r>
          </a:p>
          <a:p>
            <a:pPr algn="r"/>
            <a:r>
              <a:rPr lang="hr-HR">
                <a:latin typeface="Century Schoolbook" pitchFamily="18" charset="0"/>
              </a:rPr>
              <a:t>Ministarstvo znanosti, obrazovanja i sporta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32138" y="3284538"/>
            <a:ext cx="5327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72050" y="4365625"/>
            <a:ext cx="348773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1"/>
                </a:solidFill>
              </a:rPr>
              <a:t> ZAŠTO VAM ODRASLI GOVORE O DROGAMA?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hr-HR" smtClean="0"/>
              <a:t>brinu se…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smtClean="0"/>
              <a:t>žele pomoći da ispravno odlučite…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smtClean="0"/>
              <a:t>boje se da ćete si s drogom uništiti život…    </a:t>
            </a:r>
          </a:p>
        </p:txBody>
      </p:sp>
      <p:pic>
        <p:nvPicPr>
          <p:cNvPr id="14340" name="Slika 78" descr="MP9004308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71875"/>
            <a:ext cx="31003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b="1" smtClean="0">
                <a:solidFill>
                  <a:schemeClr val="tx1"/>
                </a:solidFill>
              </a:rPr>
              <a:t>SUBOTNJA VEČER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6562725" cy="4873625"/>
          </a:xfrm>
        </p:spPr>
        <p:txBody>
          <a:bodyPr/>
          <a:lstStyle/>
          <a:p>
            <a:pPr eaLnBrk="1" hangingPunct="1"/>
            <a:r>
              <a:rPr lang="hr-HR" smtClean="0"/>
              <a:t>Maja je slavila 15.rođendan i pozvala je društvo iz razreda na tulum. Majin susjed Igor na rođendan je donio i paketić marihuane…    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Nastavi priču…</a:t>
            </a:r>
          </a:p>
          <a:p>
            <a:pPr eaLnBrk="1" hangingPunct="1"/>
            <a:endParaRPr lang="hr-HR" smtClean="0"/>
          </a:p>
        </p:txBody>
      </p:sp>
      <p:pic>
        <p:nvPicPr>
          <p:cNvPr id="15364" name="Slika 4" descr="MP9004311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176588"/>
            <a:ext cx="281463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Slika 5" descr="MP900422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344988"/>
            <a:ext cx="30003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b="1" smtClean="0">
                <a:solidFill>
                  <a:schemeClr val="tx1"/>
                </a:solidFill>
              </a:rPr>
              <a:t>SUBOTNJA VEČER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6562725" cy="4873625"/>
          </a:xfrm>
        </p:spPr>
        <p:txBody>
          <a:bodyPr/>
          <a:lstStyle/>
          <a:p>
            <a:pPr eaLnBrk="1" hangingPunct="1"/>
            <a:r>
              <a:rPr lang="hr-HR" smtClean="0"/>
              <a:t>Izlaganje . . . . . </a:t>
            </a:r>
          </a:p>
        </p:txBody>
      </p:sp>
      <p:pic>
        <p:nvPicPr>
          <p:cNvPr id="16388" name="Slika 4" descr="MP9004311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176588"/>
            <a:ext cx="281463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Slika 5" descr="MP900422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344988"/>
            <a:ext cx="30003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b="1" smtClean="0">
                <a:solidFill>
                  <a:schemeClr val="tx1"/>
                </a:solidFill>
              </a:rPr>
              <a:t>SUBOTNJA VEČER</a:t>
            </a:r>
          </a:p>
        </p:txBody>
      </p:sp>
      <p:pic>
        <p:nvPicPr>
          <p:cNvPr id="17411" name="Slika 7" descr="MP9004095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4291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Slika 9" descr="MP90043073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8576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Slika 6" descr="MP90040179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857625"/>
            <a:ext cx="21288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Slika 10" descr="MP9004280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1839913"/>
            <a:ext cx="27130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Slika 11" descr="MP90042768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88" y="1857375"/>
            <a:ext cx="30003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b="1" smtClean="0">
                <a:solidFill>
                  <a:schemeClr val="tx1"/>
                </a:solidFill>
              </a:rPr>
              <a:t>SUBOTNJA VEČER</a:t>
            </a:r>
          </a:p>
        </p:txBody>
      </p:sp>
      <p:pic>
        <p:nvPicPr>
          <p:cNvPr id="18435" name="Slika 13" descr="MP9004424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643438"/>
            <a:ext cx="25003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Slika 14" descr="MP9004403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1857375"/>
            <a:ext cx="17859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Slika 15" descr="MP900431229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928813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Slika 16" descr="MP900405096 (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572000"/>
            <a:ext cx="27733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smtClean="0"/>
              <a:t>Hvala na pažnji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88913"/>
            <a:ext cx="5327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1"/>
                </a:solidFill>
              </a:rPr>
              <a:t>DROGE ? </a:t>
            </a:r>
            <a:br>
              <a:rPr lang="hr-HR" b="1" dirty="0" smtClean="0">
                <a:solidFill>
                  <a:schemeClr val="tx1"/>
                </a:solidFill>
              </a:rPr>
            </a:b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485775" y="1897063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r-HR" smtClean="0"/>
          </a:p>
          <a:p>
            <a:pPr eaLnBrk="1" hangingPunct="1">
              <a:buFont typeface="Wingdings 2" pitchFamily="18" charset="2"/>
              <a:buNone/>
            </a:pPr>
            <a:endParaRPr lang="hr-HR" sz="1000" smtClean="0"/>
          </a:p>
          <a:p>
            <a:pPr eaLnBrk="1" hangingPunct="1">
              <a:buFont typeface="Wingdings 2" pitchFamily="18" charset="2"/>
              <a:buNone/>
            </a:pPr>
            <a:r>
              <a:rPr lang="hr-HR" smtClean="0"/>
              <a:t>… </a:t>
            </a:r>
            <a:r>
              <a:rPr lang="hr-HR" b="1" smtClean="0"/>
              <a:t>TI ODLUČUJEŠ!</a:t>
            </a:r>
            <a:endParaRPr lang="hr-HR" sz="3600" b="1" smtClean="0"/>
          </a:p>
          <a:p>
            <a:pPr eaLnBrk="1" hangingPunct="1">
              <a:buFont typeface="Wingdings" pitchFamily="2" charset="2"/>
              <a:buNone/>
            </a:pPr>
            <a:endParaRPr lang="hr-HR" sz="800" smtClean="0"/>
          </a:p>
          <a:p>
            <a:pPr eaLnBrk="1" hangingPunct="1">
              <a:buFont typeface="Wingdings" pitchFamily="2" charset="2"/>
              <a:buNone/>
            </a:pPr>
            <a:r>
              <a:rPr lang="hr-HR" smtClean="0"/>
              <a:t>… samo jedna kriva nepromišljena odluka zaista može dovesti do situacije koja vam može promijeniti život, budućnost, karijeru…</a:t>
            </a:r>
          </a:p>
        </p:txBody>
      </p:sp>
      <p:pic>
        <p:nvPicPr>
          <p:cNvPr id="6148" name="Picture 3" descr="C:\Users\njelovcic\AppData\Local\Microsoft\Windows\Temporary Internet Files\Content.IE5\NMW4LL7J\MC9000539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643438"/>
            <a:ext cx="159067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78701">
            <a:off x="6183313" y="1317625"/>
            <a:ext cx="16017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1"/>
                </a:solidFill>
              </a:rPr>
              <a:t>KAZNENA I PREKRŠAJNA ODGOVORNOST 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smtClean="0">
                <a:cs typeface="Calibri" pitchFamily="34" charset="0"/>
              </a:rPr>
              <a:t>   </a:t>
            </a:r>
            <a:r>
              <a:rPr lang="hr-HR" b="1" smtClean="0">
                <a:cs typeface="Calibri" pitchFamily="34" charset="0"/>
              </a:rPr>
              <a:t>Odgovornost</a:t>
            </a:r>
            <a:r>
              <a:rPr lang="hr-HR" smtClean="0">
                <a:cs typeface="Calibri" pitchFamily="34" charset="0"/>
              </a:rPr>
              <a:t> znači da se protiv osobe može  pokrenuti  kazneni ili prekršajni postupak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/>
          </a:p>
          <a:p>
            <a:pPr eaLnBrk="1" hangingPunct="1"/>
            <a:r>
              <a:rPr lang="hr-HR" sz="2800" b="1" smtClean="0">
                <a:cs typeface="Calibri" pitchFamily="34" charset="0"/>
              </a:rPr>
              <a:t>Osoba postaje kazneno i prekršajno odgovorna s navršenih 14 godina</a:t>
            </a:r>
            <a:endParaRPr lang="hr-HR" smtClean="0"/>
          </a:p>
        </p:txBody>
      </p:sp>
      <p:pic>
        <p:nvPicPr>
          <p:cNvPr id="25" name="Slika 24" descr="MC900429745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572000"/>
            <a:ext cx="1822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b="1" smtClean="0">
                <a:solidFill>
                  <a:schemeClr val="tx1"/>
                </a:solidFill>
              </a:rPr>
              <a:t>PUT DO OVISNOSTI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873625"/>
          </a:xfrm>
        </p:spPr>
        <p:txBody>
          <a:bodyPr/>
          <a:lstStyle/>
          <a:p>
            <a:pPr eaLnBrk="1" hangingPunct="1"/>
            <a:endParaRPr lang="hr-HR" smtClean="0"/>
          </a:p>
          <a:p>
            <a:pPr eaLnBrk="1" hangingPunct="1"/>
            <a:r>
              <a:rPr lang="hr-HR" b="1" smtClean="0"/>
              <a:t>… eksperimentiranje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b="1" smtClean="0"/>
              <a:t>… povremeno konzumiranje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b="1" smtClean="0"/>
              <a:t>… neprimjetan prelazak u ovisnost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… </a:t>
            </a:r>
            <a:r>
              <a:rPr lang="hr-HR" b="1" smtClean="0"/>
              <a:t>problemi</a:t>
            </a:r>
            <a:r>
              <a:rPr lang="hr-HR" smtClean="0"/>
              <a:t> vezani uz droge počinju </a:t>
            </a:r>
            <a:r>
              <a:rPr lang="hr-HR" b="1" smtClean="0"/>
              <a:t>puno prije stvaranja ovisnosti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/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21307">
            <a:off x="6111875" y="1960563"/>
            <a:ext cx="2266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b="1" smtClean="0">
                <a:solidFill>
                  <a:schemeClr val="tx1"/>
                </a:solidFill>
              </a:rPr>
              <a:t>KAŽNJIVA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650" cy="5043488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sz="5900" dirty="0" smtClean="0"/>
              <a:t>..  kriminalitet zlouporabe droga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sz="5900" dirty="0"/>
              <a:t>	</a:t>
            </a:r>
            <a:r>
              <a:rPr lang="hr-HR" sz="4400" dirty="0" smtClean="0"/>
              <a:t>kaznena djela opisana u čl. 190. i 191. Kaznenog zakona i prekršaji opisani u Zakonu o suzbijanju zlouporabe droga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sz="59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sz="5900" dirty="0" smtClean="0"/>
              <a:t>… sekundarni kriminalitet vezan uz zlouporabu droga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sz="5900" dirty="0" smtClean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sz="5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sz="5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dirty="0"/>
              <a:t>	</a:t>
            </a:r>
            <a:r>
              <a:rPr lang="hr-HR" dirty="0" smtClean="0"/>
              <a:t>		</a:t>
            </a:r>
          </a:p>
        </p:txBody>
      </p:sp>
      <p:pic>
        <p:nvPicPr>
          <p:cNvPr id="9220" name="Picture 5" descr="C:\Users\njelovcic\AppData\Local\Microsoft\Windows\Temporary Internet Files\Content.IE5\NMW4LL7J\MC9000237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706813"/>
            <a:ext cx="2409825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ŠTO </a:t>
            </a:r>
            <a:r>
              <a:rPr lang="hr-HR" b="1" dirty="0" smtClean="0">
                <a:solidFill>
                  <a:schemeClr val="tx1"/>
                </a:solidFill>
              </a:rPr>
              <a:t>JE SVE ZLOUPORABA </a:t>
            </a:r>
            <a:r>
              <a:rPr lang="hr-HR" b="1" dirty="0">
                <a:solidFill>
                  <a:schemeClr val="tx1"/>
                </a:solidFill>
              </a:rPr>
              <a:t>DROGA PO ZAKONU?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defRPr/>
            </a:pPr>
            <a:r>
              <a:rPr lang="hr-HR" dirty="0" smtClean="0"/>
              <a:t>posjedovanje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defRPr/>
            </a:pPr>
            <a:r>
              <a:rPr lang="hr-HR" dirty="0" smtClean="0"/>
              <a:t>proizvodnja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defRPr/>
            </a:pPr>
            <a:r>
              <a:rPr lang="hr-HR" dirty="0" smtClean="0"/>
              <a:t>prerada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defRPr/>
            </a:pPr>
            <a:r>
              <a:rPr lang="hr-HR" dirty="0" smtClean="0"/>
              <a:t>prodaja ili nuđenje na prodaju,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defRPr/>
            </a:pPr>
            <a:r>
              <a:rPr lang="hr-HR" dirty="0" smtClean="0"/>
              <a:t>ili radi prodaje kupovanje, držanje ili prenošenje,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defRPr/>
            </a:pPr>
            <a:r>
              <a:rPr lang="hr-HR" dirty="0" smtClean="0"/>
              <a:t>ili posredovanje u prodaji ili kupnji,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defRPr/>
            </a:pPr>
            <a:r>
              <a:rPr lang="hr-HR" dirty="0" smtClean="0"/>
              <a:t>ili stavljanje u promet na drugi način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defRPr/>
            </a:pPr>
            <a:r>
              <a:rPr lang="hr-HR" dirty="0" smtClean="0"/>
              <a:t>izrada, nabavljanje, posjedovanje ili davanje drugome na uporabu posebne opreme i tvari koje se koriste za proizvodnju droge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ŠTO JE SVE ZLOUPORABA DROGA PO ZAKONU</a:t>
            </a:r>
            <a:r>
              <a:rPr lang="hr-HR" b="1" dirty="0" smtClean="0">
                <a:solidFill>
                  <a:schemeClr val="tx1"/>
                </a:solidFill>
              </a:rPr>
              <a:t>?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563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pPr>
            <a:r>
              <a:rPr lang="hr-HR" b="1" dirty="0" smtClean="0"/>
              <a:t>navođenje</a:t>
            </a:r>
            <a:r>
              <a:rPr lang="hr-HR" dirty="0" smtClean="0"/>
              <a:t> drugoga na trošenje droge,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pPr>
            <a:r>
              <a:rPr lang="hr-HR" b="1" dirty="0" smtClean="0"/>
              <a:t>davanje</a:t>
            </a:r>
            <a:r>
              <a:rPr lang="hr-HR" dirty="0" smtClean="0"/>
              <a:t> drugome droge,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pPr>
            <a:r>
              <a:rPr lang="hr-HR" b="1" dirty="0" smtClean="0"/>
              <a:t>stavljanje na raspolaganje </a:t>
            </a:r>
            <a:r>
              <a:rPr lang="hr-HR" dirty="0" smtClean="0"/>
              <a:t>prostora radi trošenja droge,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pPr>
            <a:r>
              <a:rPr lang="hr-HR" dirty="0" smtClean="0"/>
              <a:t>ili na drugi način </a:t>
            </a:r>
            <a:r>
              <a:rPr lang="hr-HR" b="1" dirty="0" smtClean="0"/>
              <a:t>omogućavanje</a:t>
            </a:r>
            <a:r>
              <a:rPr lang="hr-HR" dirty="0" smtClean="0"/>
              <a:t> drugome trošenja droge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hr-HR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dirty="0" smtClean="0"/>
              <a:t>		</a:t>
            </a:r>
          </a:p>
        </p:txBody>
      </p:sp>
      <p:pic>
        <p:nvPicPr>
          <p:cNvPr id="11268" name="Picture 2" descr="C:\Users\njelovcic\AppData\Local\Microsoft\Windows\Temporary Internet Files\Content.IE5\0JS54IMD\MP9003092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6002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ŠTO </a:t>
            </a:r>
            <a:r>
              <a:rPr lang="hr-HR" b="1" dirty="0" smtClean="0">
                <a:solidFill>
                  <a:schemeClr val="tx1"/>
                </a:solidFill>
              </a:rPr>
              <a:t>JE SVE ZLOUPORABA </a:t>
            </a:r>
            <a:r>
              <a:rPr lang="hr-HR" b="1" dirty="0">
                <a:solidFill>
                  <a:schemeClr val="tx1"/>
                </a:solidFill>
              </a:rPr>
              <a:t>DROGA PO ZAKONU?</a:t>
            </a:r>
          </a:p>
        </p:txBody>
      </p:sp>
      <p:pic>
        <p:nvPicPr>
          <p:cNvPr id="12291" name="Rezervirano mjesto sadržaja 3" descr="resiz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75" y="4357688"/>
            <a:ext cx="1943100" cy="1295400"/>
          </a:xfrm>
        </p:spPr>
      </p:pic>
      <p:pic>
        <p:nvPicPr>
          <p:cNvPr id="12292" name="Slika 4" descr="resize2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000250"/>
            <a:ext cx="24003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Slika 5" descr="resize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071938"/>
            <a:ext cx="23574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Slika 6" descr="MP90040251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6288" y="2071688"/>
            <a:ext cx="24304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Slika 7" descr="resize2 (5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8" y="22145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ŠTO </a:t>
            </a:r>
            <a:r>
              <a:rPr lang="hr-HR" b="1" dirty="0" smtClean="0">
                <a:solidFill>
                  <a:schemeClr val="tx1"/>
                </a:solidFill>
              </a:rPr>
              <a:t>JE SVE ZLOUPORABA </a:t>
            </a:r>
            <a:r>
              <a:rPr lang="hr-HR" b="1" dirty="0">
                <a:solidFill>
                  <a:schemeClr val="tx1"/>
                </a:solidFill>
              </a:rPr>
              <a:t>DROGA PO ZAKONU?</a:t>
            </a:r>
          </a:p>
        </p:txBody>
      </p:sp>
      <p:pic>
        <p:nvPicPr>
          <p:cNvPr id="13315" name="Rezervirano mjesto sadržaja 9" descr="resize2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6975" y="4286250"/>
            <a:ext cx="2679700" cy="1785938"/>
          </a:xfrm>
        </p:spPr>
      </p:pic>
      <p:pic>
        <p:nvPicPr>
          <p:cNvPr id="13316" name="Slika 10" descr="resize2 (3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4572000"/>
            <a:ext cx="2238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Slika 11" descr="MP90040748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2214563"/>
            <a:ext cx="31083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Slika 12" descr="resize (2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2214563"/>
            <a:ext cx="25003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Slika 13" descr="resize (3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4643438"/>
            <a:ext cx="107156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1549</TotalTime>
  <Words>2646</Words>
  <Application>Microsoft Office PowerPoint</Application>
  <PresentationFormat>Prikaz na zaslonu (4:3)</PresentationFormat>
  <Paragraphs>273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Century Schoolbook</vt:lpstr>
      <vt:lpstr>Wingdings</vt:lpstr>
      <vt:lpstr>Courier New</vt:lpstr>
      <vt:lpstr>Tijek</vt:lpstr>
      <vt:lpstr>ZDRAV ZA 5</vt:lpstr>
      <vt:lpstr>DROGE ?  </vt:lpstr>
      <vt:lpstr>KAZNENA I PREKRŠAJNA ODGOVORNOST </vt:lpstr>
      <vt:lpstr>PUT DO OVISNOSTI</vt:lpstr>
      <vt:lpstr>KAŽNJIVA PONAŠANJA</vt:lpstr>
      <vt:lpstr>ŠTO JE SVE ZLOUPORABA DROGA PO ZAKONU?</vt:lpstr>
      <vt:lpstr>ŠTO JE SVE ZLOUPORABA DROGA PO ZAKONU?</vt:lpstr>
      <vt:lpstr>ŠTO JE SVE ZLOUPORABA DROGA PO ZAKONU?</vt:lpstr>
      <vt:lpstr>ŠTO JE SVE ZLOUPORABA DROGA PO ZAKONU?</vt:lpstr>
      <vt:lpstr> ZAŠTO VAM ODRASLI GOVORE O DROGAMA?</vt:lpstr>
      <vt:lpstr>SUBOTNJA VEČER</vt:lpstr>
      <vt:lpstr>SUBOTNJA VEČER</vt:lpstr>
      <vt:lpstr>SUBOTNJA VEČER</vt:lpstr>
      <vt:lpstr>SUBOTNJA VEČER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 ZA 5</dc:title>
  <dc:creator>ivana_modric</dc:creator>
  <cp:lastModifiedBy>ivo_jakic</cp:lastModifiedBy>
  <cp:revision>160</cp:revision>
  <cp:lastPrinted>2012-09-26T09:35:27Z</cp:lastPrinted>
  <dcterms:created xsi:type="dcterms:W3CDTF">2012-08-27T09:57:02Z</dcterms:created>
  <dcterms:modified xsi:type="dcterms:W3CDTF">2014-03-07T10:04:20Z</dcterms:modified>
</cp:coreProperties>
</file>