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79" r:id="rId10"/>
    <p:sldId id="266" r:id="rId11"/>
    <p:sldId id="281" r:id="rId12"/>
    <p:sldId id="294" r:id="rId13"/>
    <p:sldId id="267" r:id="rId14"/>
    <p:sldId id="268" r:id="rId15"/>
    <p:sldId id="270" r:id="rId16"/>
    <p:sldId id="295" r:id="rId17"/>
    <p:sldId id="283" r:id="rId18"/>
    <p:sldId id="284" r:id="rId19"/>
    <p:sldId id="285" r:id="rId20"/>
    <p:sldId id="286" r:id="rId21"/>
    <p:sldId id="287" r:id="rId22"/>
    <p:sldId id="288" r:id="rId23"/>
    <p:sldId id="289" r:id="rId24"/>
    <p:sldId id="290" r:id="rId25"/>
    <p:sldId id="291" r:id="rId26"/>
    <p:sldId id="292" r:id="rId27"/>
    <p:sldId id="293" r:id="rId28"/>
  </p:sldIdLst>
  <p:sldSz cx="9144000" cy="6858000" type="screen4x3"/>
  <p:notesSz cx="6669088" cy="97536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jmuslic"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FFFF"/>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5" autoAdjust="0"/>
    <p:restoredTop sz="62920" autoAdjust="0"/>
  </p:normalViewPr>
  <p:slideViewPr>
    <p:cSldViewPr>
      <p:cViewPr>
        <p:scale>
          <a:sx n="84" d="100"/>
          <a:sy n="84" d="100"/>
        </p:scale>
        <p:origin x="-58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88950"/>
          </a:xfrm>
          <a:prstGeom prst="rect">
            <a:avLst/>
          </a:prstGeom>
        </p:spPr>
        <p:txBody>
          <a:bodyPr vert="horz" lIns="89785" tIns="44892" rIns="89785" bIns="44892" rtlCol="0"/>
          <a:lstStyle>
            <a:lvl1pPr algn="l" eaLnBrk="0" hangingPunct="0">
              <a:defRPr sz="1200">
                <a:cs typeface="+mn-cs"/>
              </a:defRPr>
            </a:lvl1pPr>
          </a:lstStyle>
          <a:p>
            <a:pPr>
              <a:defRPr/>
            </a:pPr>
            <a:endParaRPr lang="hr-HR"/>
          </a:p>
        </p:txBody>
      </p:sp>
      <p:sp>
        <p:nvSpPr>
          <p:cNvPr id="3" name="Date Placeholder 2"/>
          <p:cNvSpPr>
            <a:spLocks noGrp="1"/>
          </p:cNvSpPr>
          <p:nvPr>
            <p:ph type="dt" sz="quarter" idx="1"/>
          </p:nvPr>
        </p:nvSpPr>
        <p:spPr>
          <a:xfrm>
            <a:off x="3776663" y="0"/>
            <a:ext cx="2890837" cy="488950"/>
          </a:xfrm>
          <a:prstGeom prst="rect">
            <a:avLst/>
          </a:prstGeom>
        </p:spPr>
        <p:txBody>
          <a:bodyPr vert="horz" lIns="89785" tIns="44892" rIns="89785" bIns="44892" rtlCol="0"/>
          <a:lstStyle>
            <a:lvl1pPr algn="r" eaLnBrk="0" hangingPunct="0">
              <a:defRPr sz="1200">
                <a:cs typeface="+mn-cs"/>
              </a:defRPr>
            </a:lvl1pPr>
          </a:lstStyle>
          <a:p>
            <a:pPr>
              <a:defRPr/>
            </a:pPr>
            <a:fld id="{4B1E5341-0634-4205-914B-69289501FA3F}" type="datetimeFigureOut">
              <a:rPr lang="sr-Latn-CS"/>
              <a:pPr>
                <a:defRPr/>
              </a:pPr>
              <a:t>27.2.2014</a:t>
            </a:fld>
            <a:endParaRPr lang="hr-HR"/>
          </a:p>
        </p:txBody>
      </p:sp>
      <p:sp>
        <p:nvSpPr>
          <p:cNvPr id="4" name="Footer Placeholder 3"/>
          <p:cNvSpPr>
            <a:spLocks noGrp="1"/>
          </p:cNvSpPr>
          <p:nvPr>
            <p:ph type="ftr" sz="quarter" idx="2"/>
          </p:nvPr>
        </p:nvSpPr>
        <p:spPr>
          <a:xfrm>
            <a:off x="0" y="9263063"/>
            <a:ext cx="2890838" cy="488950"/>
          </a:xfrm>
          <a:prstGeom prst="rect">
            <a:avLst/>
          </a:prstGeom>
        </p:spPr>
        <p:txBody>
          <a:bodyPr vert="horz" lIns="89785" tIns="44892" rIns="89785" bIns="44892" rtlCol="0" anchor="b"/>
          <a:lstStyle>
            <a:lvl1pPr algn="l" eaLnBrk="0" hangingPunct="0">
              <a:defRPr sz="1200">
                <a:cs typeface="+mn-cs"/>
              </a:defRPr>
            </a:lvl1pPr>
          </a:lstStyle>
          <a:p>
            <a:pPr>
              <a:defRPr/>
            </a:pPr>
            <a:endParaRPr lang="hr-HR"/>
          </a:p>
        </p:txBody>
      </p:sp>
      <p:sp>
        <p:nvSpPr>
          <p:cNvPr id="5" name="Slide Number Placeholder 4"/>
          <p:cNvSpPr>
            <a:spLocks noGrp="1"/>
          </p:cNvSpPr>
          <p:nvPr>
            <p:ph type="sldNum" sz="quarter" idx="3"/>
          </p:nvPr>
        </p:nvSpPr>
        <p:spPr>
          <a:xfrm>
            <a:off x="3776663" y="9263063"/>
            <a:ext cx="2890837" cy="488950"/>
          </a:xfrm>
          <a:prstGeom prst="rect">
            <a:avLst/>
          </a:prstGeom>
        </p:spPr>
        <p:txBody>
          <a:bodyPr vert="horz" lIns="89785" tIns="44892" rIns="89785" bIns="44892" rtlCol="0" anchor="b"/>
          <a:lstStyle>
            <a:lvl1pPr algn="r" eaLnBrk="0" hangingPunct="0">
              <a:defRPr sz="1200">
                <a:cs typeface="+mn-cs"/>
              </a:defRPr>
            </a:lvl1pPr>
          </a:lstStyle>
          <a:p>
            <a:pPr>
              <a:defRPr/>
            </a:pPr>
            <a:fld id="{413436AF-66B8-4740-B6E5-0E703AB1EAE2}" type="slidenum">
              <a:rPr lang="hr-HR"/>
              <a:pPr>
                <a:defRPr/>
              </a:pPr>
              <a:t>‹#›</a:t>
            </a:fld>
            <a:endParaRPr lang="hr-H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88950"/>
          </a:xfrm>
          <a:prstGeom prst="rect">
            <a:avLst/>
          </a:prstGeom>
        </p:spPr>
        <p:txBody>
          <a:bodyPr vert="horz" lIns="89785" tIns="44892" rIns="89785" bIns="44892" rtlCol="0"/>
          <a:lstStyle>
            <a:lvl1pPr algn="l" eaLnBrk="0" hangingPunct="0">
              <a:defRPr sz="1200">
                <a:cs typeface="+mn-cs"/>
              </a:defRPr>
            </a:lvl1pPr>
          </a:lstStyle>
          <a:p>
            <a:pPr>
              <a:defRPr/>
            </a:pPr>
            <a:endParaRPr lang="hr-HR"/>
          </a:p>
        </p:txBody>
      </p:sp>
      <p:sp>
        <p:nvSpPr>
          <p:cNvPr id="3" name="Date Placeholder 2"/>
          <p:cNvSpPr>
            <a:spLocks noGrp="1"/>
          </p:cNvSpPr>
          <p:nvPr>
            <p:ph type="dt" idx="1"/>
          </p:nvPr>
        </p:nvSpPr>
        <p:spPr>
          <a:xfrm>
            <a:off x="3776663" y="0"/>
            <a:ext cx="2890837" cy="488950"/>
          </a:xfrm>
          <a:prstGeom prst="rect">
            <a:avLst/>
          </a:prstGeom>
        </p:spPr>
        <p:txBody>
          <a:bodyPr vert="horz" lIns="89785" tIns="44892" rIns="89785" bIns="44892" rtlCol="0"/>
          <a:lstStyle>
            <a:lvl1pPr algn="r" eaLnBrk="0" hangingPunct="0">
              <a:defRPr sz="1200">
                <a:cs typeface="+mn-cs"/>
              </a:defRPr>
            </a:lvl1pPr>
          </a:lstStyle>
          <a:p>
            <a:pPr>
              <a:defRPr/>
            </a:pPr>
            <a:fld id="{3AA9515E-64D1-4328-91DD-B2D1397510C0}" type="datetimeFigureOut">
              <a:rPr lang="sr-Latn-CS"/>
              <a:pPr>
                <a:defRPr/>
              </a:pPr>
              <a:t>27.2.2014</a:t>
            </a:fld>
            <a:endParaRPr lang="hr-HR"/>
          </a:p>
        </p:txBody>
      </p:sp>
      <p:sp>
        <p:nvSpPr>
          <p:cNvPr id="4" name="Slide Image Placeholder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89785" tIns="44892" rIns="89785" bIns="44892" rtlCol="0" anchor="ctr"/>
          <a:lstStyle/>
          <a:p>
            <a:pPr lvl="0"/>
            <a:endParaRPr lang="hr-HR" noProof="0"/>
          </a:p>
        </p:txBody>
      </p:sp>
      <p:sp>
        <p:nvSpPr>
          <p:cNvPr id="5" name="Notes Placeholder 4"/>
          <p:cNvSpPr>
            <a:spLocks noGrp="1"/>
          </p:cNvSpPr>
          <p:nvPr>
            <p:ph type="body" sz="quarter" idx="3"/>
          </p:nvPr>
        </p:nvSpPr>
        <p:spPr>
          <a:xfrm>
            <a:off x="666750" y="4632325"/>
            <a:ext cx="5335588" cy="4389438"/>
          </a:xfrm>
          <a:prstGeom prst="rect">
            <a:avLst/>
          </a:prstGeom>
        </p:spPr>
        <p:txBody>
          <a:bodyPr vert="horz" lIns="89785" tIns="44892" rIns="89785" bIns="4489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hr-HR" noProof="0"/>
          </a:p>
        </p:txBody>
      </p:sp>
      <p:sp>
        <p:nvSpPr>
          <p:cNvPr id="6" name="Footer Placeholder 5"/>
          <p:cNvSpPr>
            <a:spLocks noGrp="1"/>
          </p:cNvSpPr>
          <p:nvPr>
            <p:ph type="ftr" sz="quarter" idx="4"/>
          </p:nvPr>
        </p:nvSpPr>
        <p:spPr>
          <a:xfrm>
            <a:off x="0" y="9263063"/>
            <a:ext cx="2890838" cy="488950"/>
          </a:xfrm>
          <a:prstGeom prst="rect">
            <a:avLst/>
          </a:prstGeom>
        </p:spPr>
        <p:txBody>
          <a:bodyPr vert="horz" lIns="89785" tIns="44892" rIns="89785" bIns="44892" rtlCol="0" anchor="b"/>
          <a:lstStyle>
            <a:lvl1pPr algn="l" eaLnBrk="0" hangingPunct="0">
              <a:defRPr sz="1200">
                <a:cs typeface="+mn-cs"/>
              </a:defRPr>
            </a:lvl1pPr>
          </a:lstStyle>
          <a:p>
            <a:pPr>
              <a:defRPr/>
            </a:pPr>
            <a:endParaRPr lang="hr-HR"/>
          </a:p>
        </p:txBody>
      </p:sp>
      <p:sp>
        <p:nvSpPr>
          <p:cNvPr id="7" name="Slide Number Placeholder 6"/>
          <p:cNvSpPr>
            <a:spLocks noGrp="1"/>
          </p:cNvSpPr>
          <p:nvPr>
            <p:ph type="sldNum" sz="quarter" idx="5"/>
          </p:nvPr>
        </p:nvSpPr>
        <p:spPr>
          <a:xfrm>
            <a:off x="3776663" y="9263063"/>
            <a:ext cx="2890837" cy="488950"/>
          </a:xfrm>
          <a:prstGeom prst="rect">
            <a:avLst/>
          </a:prstGeom>
        </p:spPr>
        <p:txBody>
          <a:bodyPr vert="horz" lIns="89785" tIns="44892" rIns="89785" bIns="44892" rtlCol="0" anchor="b"/>
          <a:lstStyle>
            <a:lvl1pPr algn="r" eaLnBrk="0" hangingPunct="0">
              <a:defRPr sz="1200">
                <a:cs typeface="+mn-cs"/>
              </a:defRPr>
            </a:lvl1pPr>
          </a:lstStyle>
          <a:p>
            <a:pPr>
              <a:defRPr/>
            </a:pPr>
            <a:fld id="{2189C6DA-93CA-4BB9-B736-AA10F1FF1399}" type="slidenum">
              <a:rPr lang="hr-HR"/>
              <a:pPr>
                <a:defRPr/>
              </a:pPr>
              <a:t>‹#›</a:t>
            </a:fld>
            <a:endParaRPr lang="hr-H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r-HR" b="1" dirty="0" smtClean="0"/>
              <a:t>Cilj: Razlikovanje mitova o alkoholu  od činjenica</a:t>
            </a:r>
          </a:p>
          <a:p>
            <a:pPr eaLnBrk="1" hangingPunct="1">
              <a:spcBef>
                <a:spcPct val="0"/>
              </a:spcBef>
            </a:pPr>
            <a:endParaRPr lang="hr-HR" b="1" dirty="0" smtClean="0"/>
          </a:p>
          <a:p>
            <a:pPr eaLnBrk="1" hangingPunct="1">
              <a:spcBef>
                <a:spcPct val="0"/>
              </a:spcBef>
            </a:pPr>
            <a:r>
              <a:rPr lang="hr-HR" b="1" dirty="0" smtClean="0"/>
              <a:t>Što reći: </a:t>
            </a:r>
            <a:r>
              <a:rPr lang="hr-HR" dirty="0" smtClean="0"/>
              <a:t>Pročitati tvrdnju po tvrdnju i tražiti od učenika da na glas kažu svoje mišljenje, no ne zadržavati se u diskusiji jer se na slijedećim slajdovima detaljnije raspravlja o svakoj temi.</a:t>
            </a:r>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2C29485-154A-4992-9637-26EFDFD46E3B}" type="slidenum">
              <a:rPr lang="hr-HR" smtClean="0"/>
              <a:pPr>
                <a:defRPr/>
              </a:pPr>
              <a:t>2</a:t>
            </a:fld>
            <a:endParaRPr lang="hr-H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r-HR" b="1" dirty="0" smtClean="0"/>
              <a:t>Cilj: upozoriti na neučinkovitost alkohola kao sredstva rješavanja problema</a:t>
            </a:r>
          </a:p>
          <a:p>
            <a:pPr eaLnBrk="1" hangingPunct="1">
              <a:spcBef>
                <a:spcPct val="0"/>
              </a:spcBef>
            </a:pPr>
            <a:endParaRPr lang="hr-HR" b="1" dirty="0" smtClean="0"/>
          </a:p>
          <a:p>
            <a:pPr eaLnBrk="1" hangingPunct="1">
              <a:spcBef>
                <a:spcPct val="0"/>
              </a:spcBef>
            </a:pPr>
            <a:r>
              <a:rPr lang="hr-HR" b="1" dirty="0" smtClean="0"/>
              <a:t>Što reći: </a:t>
            </a:r>
            <a:r>
              <a:rPr lang="hr-HR" dirty="0" smtClean="0"/>
              <a:t>Pitati ih jesu li čuli nekada da ljudi piju kako bi zaboravili na svoje probleme? </a:t>
            </a:r>
          </a:p>
          <a:p>
            <a:pPr eaLnBrk="1" hangingPunct="1">
              <a:spcBef>
                <a:spcPct val="0"/>
              </a:spcBef>
            </a:pPr>
            <a:r>
              <a:rPr lang="hr-HR" dirty="0" smtClean="0"/>
              <a:t>Što misle o tome?</a:t>
            </a:r>
          </a:p>
          <a:p>
            <a:pPr eaLnBrk="1" hangingPunct="1">
              <a:spcBef>
                <a:spcPct val="0"/>
              </a:spcBef>
            </a:pPr>
            <a:endParaRPr lang="hr-HR" dirty="0" smtClean="0"/>
          </a:p>
          <a:p>
            <a:pPr>
              <a:buClr>
                <a:srgbClr val="00B0F0"/>
              </a:buClr>
              <a:buSzPct val="85000"/>
              <a:buFont typeface="Wingdings" pitchFamily="2" charset="2"/>
              <a:buChar char="ü"/>
            </a:pPr>
            <a:r>
              <a:rPr lang="hr-HR" dirty="0" smtClean="0">
                <a:latin typeface="Georgia" pitchFamily="18" charset="0"/>
              </a:rPr>
              <a:t>Ljudi koji redovito piju s vremenom se počinju oslanjati na alkohol kako bi imali bolje mišljenje o sebi samima ili kako bi se nosili sa stresnim situacijama. </a:t>
            </a:r>
            <a:endParaRPr lang="hr-HR" sz="100" dirty="0" smtClean="0">
              <a:latin typeface="Georgia" pitchFamily="18" charset="0"/>
            </a:endParaRPr>
          </a:p>
          <a:p>
            <a:pPr>
              <a:buClr>
                <a:srgbClr val="00B0F0"/>
              </a:buClr>
              <a:buSzPct val="85000"/>
              <a:buFont typeface="Wingdings" pitchFamily="2" charset="2"/>
              <a:buChar char="ü"/>
            </a:pPr>
            <a:r>
              <a:rPr lang="hr-HR" dirty="0" smtClean="0">
                <a:latin typeface="Georgia" pitchFamily="18" charset="0"/>
              </a:rPr>
              <a:t>Redovito pijenje alkohola može doprinijeti visokom krvnom tlaku, bolesti jetre kao i ozbiljnim problemima u području mentalnog zdravlja. (</a:t>
            </a:r>
            <a:r>
              <a:rPr lang="hr-HR" dirty="0" smtClean="0"/>
              <a:t>navesti koji su to (visok krvni tlak, kronične bolesti, svađanje s prijateljima, raspad obitelji, depresija i ovisnost).)</a:t>
            </a:r>
          </a:p>
          <a:p>
            <a:pPr eaLnBrk="1" hangingPunct="1">
              <a:spcBef>
                <a:spcPct val="0"/>
              </a:spcBef>
            </a:pPr>
            <a:endParaRPr lang="hr-HR" dirty="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48872FC-EAF9-417E-9998-773C2342EDC6}" type="slidenum">
              <a:rPr lang="hr-HR" smtClean="0"/>
              <a:pPr>
                <a:defRPr/>
              </a:pPr>
              <a:t>11</a:t>
            </a:fld>
            <a:endParaRPr lang="hr-H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r>
              <a:rPr lang="hr-HR" b="1" smtClean="0"/>
              <a:t>Cilj: Osvijestiti činjenice o naizgled bezopasnim proizvodima</a:t>
            </a:r>
          </a:p>
          <a:p>
            <a:endParaRPr lang="hr-HR" b="1" smtClean="0"/>
          </a:p>
          <a:p>
            <a:r>
              <a:rPr lang="hr-HR" b="1" smtClean="0"/>
              <a:t>Što reći: </a:t>
            </a:r>
            <a:r>
              <a:rPr lang="hr-HR" smtClean="0"/>
              <a:t>Pitati ih čitaju li deklaracije na takvim vrstama proizvoda i naglasiti da je bitno da to čine!</a:t>
            </a:r>
          </a:p>
          <a:p>
            <a:pPr eaLnBrk="1" hangingPunct="1">
              <a:buClr>
                <a:srgbClr val="00B0F0"/>
              </a:buClr>
              <a:buSzPct val="85000"/>
              <a:buFont typeface="Wingdings" pitchFamily="2" charset="2"/>
              <a:buChar char="ü"/>
            </a:pPr>
            <a:r>
              <a:rPr lang="hr-HR" smtClean="0">
                <a:solidFill>
                  <a:srgbClr val="20FFFF"/>
                </a:solidFill>
                <a:latin typeface="Georgia" pitchFamily="18" charset="0"/>
              </a:rPr>
              <a:t>Oprez! Čitajte deklaracije proizvoda!</a:t>
            </a:r>
          </a:p>
          <a:p>
            <a:pPr eaLnBrk="1" hangingPunct="1">
              <a:buClr>
                <a:srgbClr val="00B0F0"/>
              </a:buClr>
              <a:buSzPct val="85000"/>
              <a:buFont typeface="Wingdings" pitchFamily="2" charset="2"/>
              <a:buChar char="ü"/>
            </a:pPr>
            <a:r>
              <a:rPr lang="hr-HR" smtClean="0">
                <a:latin typeface="Georgia" pitchFamily="18" charset="0"/>
              </a:rPr>
              <a:t>Neka bezalkoholna piva dostupna na našem tržištu sadržavaju do </a:t>
            </a:r>
            <a:r>
              <a:rPr lang="hr-HR" smtClean="0">
                <a:solidFill>
                  <a:srgbClr val="66FFFF"/>
                </a:solidFill>
                <a:latin typeface="Georgia" pitchFamily="18" charset="0"/>
              </a:rPr>
              <a:t>0,5%</a:t>
            </a:r>
            <a:r>
              <a:rPr lang="hr-HR" smtClean="0">
                <a:latin typeface="Georgia" pitchFamily="18" charset="0"/>
              </a:rPr>
              <a:t> alkohola.</a:t>
            </a:r>
          </a:p>
          <a:p>
            <a:endParaRPr lang="hr-HR" smtClean="0"/>
          </a:p>
        </p:txBody>
      </p:sp>
      <p:sp>
        <p:nvSpPr>
          <p:cNvPr id="4" name="Slide Number Placeholder 3"/>
          <p:cNvSpPr>
            <a:spLocks noGrp="1"/>
          </p:cNvSpPr>
          <p:nvPr>
            <p:ph type="sldNum" sz="quarter" idx="5"/>
          </p:nvPr>
        </p:nvSpPr>
        <p:spPr/>
        <p:txBody>
          <a:bodyPr/>
          <a:lstStyle/>
          <a:p>
            <a:pPr>
              <a:defRPr/>
            </a:pPr>
            <a:fld id="{733E9F38-1776-4255-92FF-FAF07EF6AEBB}" type="slidenum">
              <a:rPr lang="hr-HR" smtClean="0"/>
              <a:pPr>
                <a:defRPr/>
              </a:pPr>
              <a:t>12</a:t>
            </a:fld>
            <a:endParaRPr lang="hr-H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r-HR" b="1" dirty="0" smtClean="0"/>
              <a:t>Cilj: Odrediti pojam vršnjačkog pritiska i njegovu povezanost s pijenjem alkohola kod mladih</a:t>
            </a:r>
          </a:p>
          <a:p>
            <a:pPr eaLnBrk="1" hangingPunct="1">
              <a:spcBef>
                <a:spcPct val="0"/>
              </a:spcBef>
            </a:pPr>
            <a:endParaRPr lang="hr-HR" b="1" dirty="0" smtClean="0"/>
          </a:p>
          <a:p>
            <a:pPr eaLnBrk="1" hangingPunct="1">
              <a:spcBef>
                <a:spcPct val="0"/>
              </a:spcBef>
            </a:pPr>
            <a:r>
              <a:rPr lang="hr-HR" b="1" dirty="0" smtClean="0"/>
              <a:t>Što reći: </a:t>
            </a:r>
          </a:p>
          <a:p>
            <a:pPr eaLnBrk="1" hangingPunct="1">
              <a:spcBef>
                <a:spcPct val="0"/>
              </a:spcBef>
            </a:pPr>
            <a:r>
              <a:rPr lang="hr-HR" dirty="0" smtClean="0"/>
              <a:t>Pitati što je vršnjački pritisak, a nakon toga reći definiciju</a:t>
            </a:r>
          </a:p>
          <a:p>
            <a:pPr eaLnBrk="1" hangingPunct="1">
              <a:spcBef>
                <a:spcPct val="0"/>
              </a:spcBef>
              <a:buFontTx/>
              <a:buChar char="•"/>
            </a:pPr>
            <a:r>
              <a:rPr lang="hr-HR" dirty="0" smtClean="0">
                <a:latin typeface="Georgia" pitchFamily="18" charset="0"/>
              </a:rPr>
              <a:t>Vršnjački pritisak je pritisak koji mladi doživljavaju od strane prijatelja i vršnjačke skupine s ciljem da učine nešto što ne žele ili za što se još ne osjećaju spremnima</a:t>
            </a:r>
            <a:r>
              <a:rPr lang="hr-HR" dirty="0" smtClean="0"/>
              <a:t>. </a:t>
            </a:r>
          </a:p>
          <a:p>
            <a:pPr eaLnBrk="1" hangingPunct="1">
              <a:spcBef>
                <a:spcPct val="0"/>
              </a:spcBef>
            </a:pPr>
            <a:endParaRPr lang="hr-HR" dirty="0" smtClean="0"/>
          </a:p>
          <a:p>
            <a:pPr eaLnBrk="1" hangingPunct="1">
              <a:spcBef>
                <a:spcPct val="0"/>
              </a:spcBef>
            </a:pPr>
            <a:r>
              <a:rPr lang="hr-HR" i="1" dirty="0" smtClean="0"/>
              <a:t>Možemo ih i pitati jesu li ga ikada doživjeli i kako su na njega reagirali (IZBORNO)</a:t>
            </a:r>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E2541ED-2FFE-4DCB-A6A1-A83DDB98DA9F}" type="slidenum">
              <a:rPr lang="hr-HR" smtClean="0"/>
              <a:pPr>
                <a:defRPr/>
              </a:pPr>
              <a:t>13</a:t>
            </a:fld>
            <a:endParaRPr lang="hr-H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r-HR" b="1" dirty="0" smtClean="0"/>
          </a:p>
          <a:p>
            <a:pPr eaLnBrk="1" hangingPunct="1">
              <a:spcBef>
                <a:spcPct val="0"/>
              </a:spcBef>
            </a:pPr>
            <a:r>
              <a:rPr lang="hr-HR" b="1" dirty="0" smtClean="0"/>
              <a:t>IZBORNI SLAJD. Moguće uzeti i neki svoj primjer.</a:t>
            </a:r>
          </a:p>
          <a:p>
            <a:pPr eaLnBrk="1" hangingPunct="1">
              <a:spcBef>
                <a:spcPct val="0"/>
              </a:spcBef>
            </a:pPr>
            <a:endParaRPr lang="hr-HR" b="1" dirty="0" smtClean="0"/>
          </a:p>
          <a:p>
            <a:pPr eaLnBrk="1" hangingPunct="1">
              <a:spcBef>
                <a:spcPct val="0"/>
              </a:spcBef>
            </a:pPr>
            <a:r>
              <a:rPr lang="hr-HR" b="1" dirty="0" smtClean="0"/>
              <a:t>Cilj: Osvijestiti donošenje odluka u potencijalno rizičnim situacijama</a:t>
            </a:r>
          </a:p>
          <a:p>
            <a:pPr eaLnBrk="1" hangingPunct="1">
              <a:spcBef>
                <a:spcPct val="0"/>
              </a:spcBef>
            </a:pPr>
            <a:endParaRPr lang="hr-HR" b="1" dirty="0" smtClean="0"/>
          </a:p>
          <a:p>
            <a:pPr eaLnBrk="1" hangingPunct="1">
              <a:spcBef>
                <a:spcPct val="0"/>
              </a:spcBef>
            </a:pPr>
            <a:r>
              <a:rPr lang="hr-HR" b="1" dirty="0" smtClean="0"/>
              <a:t>Što reći:</a:t>
            </a:r>
            <a:r>
              <a:rPr lang="hr-HR" dirty="0" smtClean="0"/>
              <a:t> Pročitati na glas opis situacije (Marko je njihov vršnjak; 8. razred osnovne škole)</a:t>
            </a:r>
          </a:p>
          <a:p>
            <a:pPr eaLnBrk="1" hangingPunct="1">
              <a:spcBef>
                <a:spcPct val="0"/>
              </a:spcBef>
            </a:pPr>
            <a:r>
              <a:rPr lang="hr-HR" dirty="0" smtClean="0"/>
              <a:t>Pitati što bi po njihovom mišljenju bilo najbolje za Marka, a nakon toga pokazati odgovor po odgovor.</a:t>
            </a:r>
          </a:p>
          <a:p>
            <a:pPr eaLnBrk="1" hangingPunct="1">
              <a:spcBef>
                <a:spcPct val="0"/>
              </a:spcBef>
            </a:pPr>
            <a:r>
              <a:rPr lang="hr-HR" dirty="0" smtClean="0"/>
              <a:t>Kad pročitamo odgovore pitamo što je najbolje i postoji li još neka mogućnost koja bi bila bolja. </a:t>
            </a:r>
          </a:p>
          <a:p>
            <a:pPr eaLnBrk="1" hangingPunct="1">
              <a:spcBef>
                <a:spcPct val="0"/>
              </a:spcBef>
            </a:pPr>
            <a:r>
              <a:rPr lang="hr-HR" dirty="0" smtClean="0"/>
              <a:t>Kratko raspraviti. </a:t>
            </a:r>
          </a:p>
          <a:p>
            <a:pPr eaLnBrk="1" hangingPunct="1">
              <a:spcBef>
                <a:spcPct val="0"/>
              </a:spcBef>
            </a:pPr>
            <a:endParaRPr lang="hr-HR" dirty="0" smtClean="0"/>
          </a:p>
          <a:p>
            <a:pPr eaLnBrk="1" hangingPunct="1">
              <a:spcBef>
                <a:spcPct val="0"/>
              </a:spcBef>
            </a:pPr>
            <a:endParaRPr lang="hr-HR" dirty="0"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AF47E47-7693-4EB8-8A5F-34B3759CFA7C}" type="slidenum">
              <a:rPr lang="hr-HR" smtClean="0"/>
              <a:pPr>
                <a:defRPr/>
              </a:pPr>
              <a:t>14</a:t>
            </a:fld>
            <a:endParaRPr lang="hr-H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r-HR" b="1" dirty="0" smtClean="0"/>
              <a:t>IZBORNI SLAJD</a:t>
            </a:r>
          </a:p>
          <a:p>
            <a:pPr eaLnBrk="1" hangingPunct="1">
              <a:spcBef>
                <a:spcPct val="0"/>
              </a:spcBef>
            </a:pPr>
            <a:endParaRPr lang="hr-HR" b="1" dirty="0" smtClean="0"/>
          </a:p>
          <a:p>
            <a:pPr eaLnBrk="1" hangingPunct="1">
              <a:spcBef>
                <a:spcPct val="0"/>
              </a:spcBef>
            </a:pPr>
            <a:r>
              <a:rPr lang="hr-HR" b="1" dirty="0" smtClean="0"/>
              <a:t>Cilj: Osvijestiti donošenje odluka u potencijalno rizičnim situacijama</a:t>
            </a:r>
          </a:p>
          <a:p>
            <a:pPr eaLnBrk="1" hangingPunct="1">
              <a:spcBef>
                <a:spcPct val="0"/>
              </a:spcBef>
            </a:pPr>
            <a:endParaRPr lang="hr-HR" b="1" dirty="0" smtClean="0"/>
          </a:p>
          <a:p>
            <a:pPr eaLnBrk="1" hangingPunct="1">
              <a:spcBef>
                <a:spcPct val="0"/>
              </a:spcBef>
            </a:pPr>
            <a:r>
              <a:rPr lang="hr-HR" b="1" dirty="0" smtClean="0"/>
              <a:t>Što reći:</a:t>
            </a:r>
            <a:r>
              <a:rPr lang="hr-HR" dirty="0" smtClean="0"/>
              <a:t> Pročitati na glas opis situacije (Filip je njihov vršnjak; 8. razred osnovne škole)</a:t>
            </a:r>
          </a:p>
          <a:p>
            <a:pPr eaLnBrk="1" hangingPunct="1">
              <a:spcBef>
                <a:spcPct val="0"/>
              </a:spcBef>
            </a:pPr>
            <a:r>
              <a:rPr lang="hr-HR" dirty="0" smtClean="0"/>
              <a:t>Pitati što bi po njihovom mišljenju bilo najbolje za Filipa, a nakon toga pokazati odgovor po odgovor.</a:t>
            </a:r>
          </a:p>
          <a:p>
            <a:pPr eaLnBrk="1" hangingPunct="1">
              <a:spcBef>
                <a:spcPct val="0"/>
              </a:spcBef>
            </a:pPr>
            <a:r>
              <a:rPr lang="hr-HR" dirty="0" smtClean="0"/>
              <a:t>Kad pročitamo odgovore pitamo što je najbolje i postoji li još neka mogućnost koja bi bila bolja. </a:t>
            </a:r>
          </a:p>
          <a:p>
            <a:pPr eaLnBrk="1" hangingPunct="1">
              <a:spcBef>
                <a:spcPct val="0"/>
              </a:spcBef>
            </a:pPr>
            <a:r>
              <a:rPr lang="hr-HR" dirty="0" smtClean="0"/>
              <a:t>Kratko raspraviti. </a:t>
            </a:r>
          </a:p>
          <a:p>
            <a:pPr eaLnBrk="1" hangingPunct="1">
              <a:spcBef>
                <a:spcPct val="0"/>
              </a:spcBef>
            </a:pPr>
            <a:endParaRPr lang="hr-HR" dirty="0" smtClean="0"/>
          </a:p>
          <a:p>
            <a:pPr eaLnBrk="1" hangingPunct="1">
              <a:spcBef>
                <a:spcPct val="0"/>
              </a:spcBef>
            </a:pPr>
            <a:endParaRPr lang="hr-HR" dirty="0"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5B9CECD-A71D-4C1E-A6E9-665163137F98}" type="slidenum">
              <a:rPr lang="hr-HR" smtClean="0"/>
              <a:pPr>
                <a:defRPr/>
              </a:pPr>
              <a:t>15</a:t>
            </a:fld>
            <a:endParaRPr lang="hr-H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r>
              <a:rPr lang="hr-HR" b="1" dirty="0" smtClean="0"/>
              <a:t>Cilj: Dati upute u slučaju (prekomjerne) konzumacije alkohola</a:t>
            </a:r>
          </a:p>
          <a:p>
            <a:endParaRPr lang="hr-HR" b="1" dirty="0" smtClean="0"/>
          </a:p>
          <a:p>
            <a:r>
              <a:rPr lang="hr-HR" b="1" dirty="0" smtClean="0"/>
              <a:t>Što reći:</a:t>
            </a:r>
          </a:p>
          <a:p>
            <a:r>
              <a:rPr lang="hr-HR" b="1" dirty="0" smtClean="0"/>
              <a:t>Na početku je bitno napomenuti da je konzumacija alkohola namijenjena odraslim osobama, te da maloljetne osobe konzumacija alkohola UOPĆE NIJE DOZVOLJENA!</a:t>
            </a:r>
          </a:p>
          <a:p>
            <a:endParaRPr lang="hr-HR" b="1" dirty="0" smtClean="0"/>
          </a:p>
          <a:p>
            <a:r>
              <a:rPr lang="hr-HR" dirty="0" smtClean="0"/>
              <a:t>Ako primijete da je prijatelj/prijateljica konzumirao/la alkohol važno postupiti odgovorno kako bi smanjili negativne posljedice:</a:t>
            </a:r>
          </a:p>
          <a:p>
            <a:pPr>
              <a:buFontTx/>
              <a:buChar char="•"/>
            </a:pPr>
            <a:r>
              <a:rPr lang="hr-HR" dirty="0" smtClean="0"/>
              <a:t>Neka ih ne ostavljaju same ili da se sami vraćaju kući – alkohol povećava rizik od nesreća, ozljeda i rizičnih ponašanja. Neka obavezno sa sobom imaju napunjen mobitel kako bi u bilo kojem trenutku mogli nazvati roditelje ili drugu blisku odraslu osobu ukoliko im zatreba pomoć</a:t>
            </a:r>
          </a:p>
          <a:p>
            <a:pPr>
              <a:buFontTx/>
              <a:buChar char="•"/>
            </a:pPr>
            <a:r>
              <a:rPr lang="hr-HR" dirty="0" smtClean="0"/>
              <a:t>Za povratak kući važno je osigurati pratnju osobe koja nije pila. Ako imaju prijevoz, neka to bude roditelj, stariji prijatelj ili neka druga poznata osoba za koju su sigurni da nije pila.</a:t>
            </a:r>
          </a:p>
          <a:p>
            <a:r>
              <a:rPr lang="hr-HR" b="1" dirty="0" smtClean="0"/>
              <a:t>Ako je prijatelj u nevolji, pozovi pomoć roditelja ili neke druge odgovorne starije osobe. Ako je potrebno, pozovi hitnu pomoć! Ostani s prijateljem dok pomoć ne dođe i budi iskren prema osobi koja mu pomaže!</a:t>
            </a:r>
          </a:p>
        </p:txBody>
      </p:sp>
      <p:sp>
        <p:nvSpPr>
          <p:cNvPr id="4" name="Slide Number Placeholder 3"/>
          <p:cNvSpPr>
            <a:spLocks noGrp="1"/>
          </p:cNvSpPr>
          <p:nvPr>
            <p:ph type="sldNum" sz="quarter" idx="5"/>
          </p:nvPr>
        </p:nvSpPr>
        <p:spPr/>
        <p:txBody>
          <a:bodyPr/>
          <a:lstStyle/>
          <a:p>
            <a:pPr>
              <a:defRPr/>
            </a:pPr>
            <a:fld id="{FEAD6AFE-6EE9-485B-9684-1DAF865ED8C0}" type="slidenum">
              <a:rPr lang="hr-HR" smtClean="0"/>
              <a:pPr>
                <a:defRPr/>
              </a:pPr>
              <a:t>16</a:t>
            </a:fld>
            <a:endParaRPr lang="hr-H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r-HR" b="1" dirty="0" smtClean="0"/>
              <a:t>IZBORNI SLAJD.</a:t>
            </a:r>
          </a:p>
          <a:p>
            <a:pPr eaLnBrk="1" hangingPunct="1">
              <a:spcBef>
                <a:spcPct val="0"/>
              </a:spcBef>
            </a:pPr>
            <a:endParaRPr lang="hr-HR" b="1" dirty="0" smtClean="0"/>
          </a:p>
          <a:p>
            <a:pPr eaLnBrk="1" hangingPunct="1">
              <a:spcBef>
                <a:spcPct val="0"/>
              </a:spcBef>
            </a:pPr>
            <a:r>
              <a:rPr lang="hr-HR" b="1" dirty="0" smtClean="0"/>
              <a:t>Cilj: Osvijestiti znakove stresa i povezati ih s pijenjem alkohola (pijenje alkohola kao način nošenja sa stresom, tjeskobom, depresivnošću...)</a:t>
            </a:r>
          </a:p>
          <a:p>
            <a:pPr eaLnBrk="1" hangingPunct="1">
              <a:spcBef>
                <a:spcPct val="0"/>
              </a:spcBef>
            </a:pPr>
            <a:endParaRPr lang="hr-HR" b="1" dirty="0" smtClean="0"/>
          </a:p>
          <a:p>
            <a:pPr eaLnBrk="1" hangingPunct="1">
              <a:spcBef>
                <a:spcPct val="0"/>
              </a:spcBef>
            </a:pPr>
            <a:r>
              <a:rPr lang="hr-HR" b="1" dirty="0" smtClean="0"/>
              <a:t>Što reći: </a:t>
            </a:r>
            <a:endParaRPr lang="hr-HR" dirty="0" smtClean="0"/>
          </a:p>
          <a:p>
            <a:pPr eaLnBrk="1" hangingPunct="1">
              <a:spcBef>
                <a:spcPct val="0"/>
              </a:spcBef>
            </a:pPr>
            <a:r>
              <a:rPr lang="hr-HR" dirty="0" smtClean="0"/>
              <a:t>Ukoliko procijenite da ne znaju što je stres ukratko objasniti što je stres.</a:t>
            </a:r>
          </a:p>
          <a:p>
            <a:pPr eaLnBrk="1" hangingPunct="1">
              <a:spcBef>
                <a:spcPct val="0"/>
              </a:spcBef>
            </a:pPr>
            <a:r>
              <a:rPr lang="hr-HR" dirty="0" smtClean="0"/>
              <a:t>Nakon što daju svoje odgovore na pitanje što je stres objasniti znakove stresa:</a:t>
            </a:r>
          </a:p>
          <a:p>
            <a:pPr>
              <a:buClr>
                <a:srgbClr val="00B0F0"/>
              </a:buClr>
              <a:buFont typeface="Wingdings" pitchFamily="2" charset="2"/>
              <a:buChar char="v"/>
            </a:pPr>
            <a:r>
              <a:rPr lang="hr-HR" dirty="0" smtClean="0">
                <a:latin typeface="Georgia" pitchFamily="18" charset="0"/>
              </a:rPr>
              <a:t>nesanica</a:t>
            </a:r>
          </a:p>
          <a:p>
            <a:pPr>
              <a:buClr>
                <a:srgbClr val="00B0F0"/>
              </a:buClr>
              <a:buFont typeface="Wingdings" pitchFamily="2" charset="2"/>
              <a:buChar char="v"/>
            </a:pPr>
            <a:r>
              <a:rPr lang="hr-HR" dirty="0" smtClean="0">
                <a:latin typeface="Georgia" pitchFamily="18" charset="0"/>
              </a:rPr>
              <a:t>teškoće u koncentraciji</a:t>
            </a:r>
          </a:p>
          <a:p>
            <a:pPr>
              <a:buClr>
                <a:srgbClr val="00B0F0"/>
              </a:buClr>
              <a:buFont typeface="Wingdings" pitchFamily="2" charset="2"/>
              <a:buChar char="v"/>
            </a:pPr>
            <a:r>
              <a:rPr lang="hr-HR" dirty="0" smtClean="0">
                <a:latin typeface="Georgia" pitchFamily="18" charset="0"/>
              </a:rPr>
              <a:t>promjenjivo ili razdražljivo raspoloženje</a:t>
            </a:r>
          </a:p>
          <a:p>
            <a:pPr>
              <a:buClr>
                <a:srgbClr val="00B0F0"/>
              </a:buClr>
              <a:buFont typeface="Wingdings" pitchFamily="2" charset="2"/>
              <a:buChar char="v"/>
            </a:pPr>
            <a:r>
              <a:rPr lang="hr-HR" dirty="0" smtClean="0">
                <a:latin typeface="Georgia" pitchFamily="18" charset="0"/>
              </a:rPr>
              <a:t>uznemireno ponašanje npr. griženje noktiju, koračanje gore-dolje</a:t>
            </a:r>
          </a:p>
          <a:p>
            <a:pPr>
              <a:buClr>
                <a:srgbClr val="00B0F0"/>
              </a:buClr>
              <a:buFont typeface="Wingdings" pitchFamily="2" charset="2"/>
              <a:buChar char="v"/>
            </a:pPr>
            <a:r>
              <a:rPr lang="hr-HR" dirty="0" smtClean="0">
                <a:latin typeface="Georgia" pitchFamily="18" charset="0"/>
              </a:rPr>
              <a:t>pojačano znojenje</a:t>
            </a:r>
          </a:p>
          <a:p>
            <a:pPr>
              <a:buClr>
                <a:srgbClr val="00B0F0"/>
              </a:buClr>
              <a:buFont typeface="Wingdings" pitchFamily="2" charset="2"/>
              <a:buChar char="v"/>
            </a:pPr>
            <a:r>
              <a:rPr lang="hr-HR" dirty="0" smtClean="0">
                <a:latin typeface="Georgia" pitchFamily="18" charset="0"/>
              </a:rPr>
              <a:t>gubitak apetita ili prejedanje</a:t>
            </a:r>
          </a:p>
          <a:p>
            <a:pPr>
              <a:buClr>
                <a:srgbClr val="00B0F0"/>
              </a:buClr>
              <a:buFont typeface="Wingdings" pitchFamily="2" charset="2"/>
              <a:buChar char="v"/>
            </a:pPr>
            <a:r>
              <a:rPr lang="hr-HR" dirty="0" smtClean="0">
                <a:latin typeface="Georgia" pitchFamily="18" charset="0"/>
              </a:rPr>
              <a:t>glavobolje</a:t>
            </a:r>
          </a:p>
          <a:p>
            <a:pPr eaLnBrk="1" hangingPunct="1">
              <a:spcBef>
                <a:spcPct val="0"/>
              </a:spcBef>
            </a:pPr>
            <a:endParaRPr lang="hr-HR" b="1" dirty="0" smtClean="0"/>
          </a:p>
          <a:p>
            <a:pPr eaLnBrk="1" hangingPunct="1">
              <a:spcBef>
                <a:spcPct val="0"/>
              </a:spcBef>
            </a:pPr>
            <a:endParaRPr lang="hr-HR" dirty="0" smtClean="0"/>
          </a:p>
          <a:p>
            <a:pPr eaLnBrk="1" hangingPunct="1">
              <a:spcBef>
                <a:spcPct val="0"/>
              </a:spcBef>
            </a:pPr>
            <a:r>
              <a:rPr lang="hr-HR" dirty="0" smtClean="0"/>
              <a:t> </a:t>
            </a:r>
          </a:p>
          <a:p>
            <a:pPr eaLnBrk="1" hangingPunct="1">
              <a:spcBef>
                <a:spcPct val="0"/>
              </a:spcBef>
            </a:pPr>
            <a:endParaRPr lang="hr-HR" dirty="0" smtClean="0"/>
          </a:p>
          <a:p>
            <a:pPr eaLnBrk="1" hangingPunct="1">
              <a:spcBef>
                <a:spcPct val="0"/>
              </a:spcBef>
            </a:pPr>
            <a:endParaRPr lang="hr-HR" dirty="0"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D83CC62-2E61-4AAC-B7D6-54C741278BF0}" type="slidenum">
              <a:rPr lang="hr-HR" smtClean="0"/>
              <a:pPr>
                <a:defRPr/>
              </a:pPr>
              <a:t>17</a:t>
            </a:fld>
            <a:endParaRPr lang="hr-H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r>
              <a:rPr lang="hr-HR" b="1" dirty="0" smtClean="0"/>
              <a:t>IZBORNI SLAJD.</a:t>
            </a:r>
          </a:p>
          <a:p>
            <a:pPr eaLnBrk="1" hangingPunct="1">
              <a:lnSpc>
                <a:spcPct val="90000"/>
              </a:lnSpc>
              <a:spcBef>
                <a:spcPct val="0"/>
              </a:spcBef>
            </a:pPr>
            <a:endParaRPr lang="hr-HR" b="1" dirty="0" smtClean="0"/>
          </a:p>
          <a:p>
            <a:pPr eaLnBrk="1" hangingPunct="1">
              <a:lnSpc>
                <a:spcPct val="90000"/>
              </a:lnSpc>
              <a:spcBef>
                <a:spcPct val="0"/>
              </a:spcBef>
            </a:pPr>
            <a:endParaRPr lang="hr-HR" b="1" dirty="0" smtClean="0"/>
          </a:p>
          <a:p>
            <a:pPr eaLnBrk="1" hangingPunct="1">
              <a:lnSpc>
                <a:spcPct val="90000"/>
              </a:lnSpc>
              <a:spcBef>
                <a:spcPct val="0"/>
              </a:spcBef>
            </a:pPr>
            <a:r>
              <a:rPr lang="hr-HR" b="1" dirty="0" smtClean="0"/>
              <a:t>Cilj: Naglasiti važnost aktivnosti smanjenja stresa bez alkohola</a:t>
            </a:r>
          </a:p>
          <a:p>
            <a:pPr eaLnBrk="1" hangingPunct="1">
              <a:lnSpc>
                <a:spcPct val="90000"/>
              </a:lnSpc>
              <a:spcBef>
                <a:spcPct val="0"/>
              </a:spcBef>
            </a:pPr>
            <a:endParaRPr lang="hr-HR" b="1" dirty="0" smtClean="0"/>
          </a:p>
          <a:p>
            <a:pPr>
              <a:lnSpc>
                <a:spcPct val="90000"/>
              </a:lnSpc>
              <a:buClr>
                <a:srgbClr val="00B0F0"/>
              </a:buClr>
              <a:buFont typeface="Wingdings" pitchFamily="2" charset="2"/>
              <a:buNone/>
            </a:pPr>
            <a:r>
              <a:rPr lang="hr-HR" b="1" dirty="0" smtClean="0"/>
              <a:t>Što reći: </a:t>
            </a:r>
          </a:p>
          <a:p>
            <a:pPr>
              <a:lnSpc>
                <a:spcPct val="90000"/>
              </a:lnSpc>
              <a:buClr>
                <a:srgbClr val="00B0F0"/>
              </a:buClr>
              <a:buFont typeface="Wingdings" pitchFamily="2" charset="2"/>
              <a:buNone/>
            </a:pPr>
            <a:r>
              <a:rPr lang="hr-HR" dirty="0" smtClean="0">
                <a:latin typeface="Georgia" pitchFamily="18" charset="0"/>
              </a:rPr>
              <a:t>Postoji mnogo načina za suočavanje sa stresom koji ne uključuju pijenje alkohola. </a:t>
            </a:r>
          </a:p>
          <a:p>
            <a:pPr>
              <a:lnSpc>
                <a:spcPct val="90000"/>
              </a:lnSpc>
              <a:buClr>
                <a:srgbClr val="00B0F0"/>
              </a:buClr>
              <a:buFont typeface="Wingdings" pitchFamily="2" charset="2"/>
              <a:buNone/>
            </a:pPr>
            <a:r>
              <a:rPr lang="hr-HR" dirty="0" smtClean="0">
                <a:latin typeface="Georgia" pitchFamily="18" charset="0"/>
              </a:rPr>
              <a:t>Mnoge druge aktivnosti nam mogu pomoći da se osjećamo dobro i da zaboravimo na svoje probleme.</a:t>
            </a:r>
          </a:p>
          <a:p>
            <a:pPr>
              <a:lnSpc>
                <a:spcPct val="90000"/>
              </a:lnSpc>
              <a:buClr>
                <a:srgbClr val="00B0F0"/>
              </a:buClr>
              <a:buFont typeface="Wingdings" pitchFamily="2" charset="2"/>
              <a:buNone/>
            </a:pPr>
            <a:r>
              <a:rPr lang="hr-HR" dirty="0" smtClean="0">
                <a:latin typeface="Georgia" pitchFamily="18" charset="0"/>
              </a:rPr>
              <a:t>Koje su to aktivnosti? (</a:t>
            </a:r>
            <a:r>
              <a:rPr lang="hr-HR" i="1" dirty="0" smtClean="0">
                <a:latin typeface="Georgia" pitchFamily="18" charset="0"/>
              </a:rPr>
              <a:t>postaviti im to pitanje i pokrenuti kratku raspravu o tome što oni osobno čine da umanje stres).</a:t>
            </a:r>
          </a:p>
          <a:p>
            <a:pPr eaLnBrk="1" hangingPunct="1">
              <a:lnSpc>
                <a:spcPct val="90000"/>
              </a:lnSpc>
              <a:spcBef>
                <a:spcPct val="0"/>
              </a:spcBef>
            </a:pPr>
            <a:r>
              <a:rPr lang="hr-HR" dirty="0" smtClean="0"/>
              <a:t>Na slijedećim slajdovima detaljnije se raspravlja o mogućim odgovorima. </a:t>
            </a:r>
            <a:endParaRPr lang="hr-HR" b="1" dirty="0"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A3601B0-6B4D-4343-ADFC-A31FB4F4BECB}" type="slidenum">
              <a:rPr lang="hr-HR" smtClean="0"/>
              <a:pPr>
                <a:defRPr/>
              </a:pPr>
              <a:t>18</a:t>
            </a:fld>
            <a:endParaRPr lang="hr-H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endParaRPr lang="hr-HR" b="1" dirty="0" smtClean="0"/>
          </a:p>
          <a:p>
            <a:pPr eaLnBrk="1" hangingPunct="1">
              <a:lnSpc>
                <a:spcPct val="90000"/>
              </a:lnSpc>
              <a:spcBef>
                <a:spcPct val="0"/>
              </a:spcBef>
            </a:pPr>
            <a:r>
              <a:rPr lang="hr-HR" b="1" dirty="0" smtClean="0"/>
              <a:t>IZBORNI SLAJD</a:t>
            </a:r>
          </a:p>
          <a:p>
            <a:pPr>
              <a:lnSpc>
                <a:spcPct val="90000"/>
              </a:lnSpc>
            </a:pPr>
            <a:endParaRPr lang="hr-HR" b="1" dirty="0" smtClean="0"/>
          </a:p>
          <a:p>
            <a:pPr>
              <a:lnSpc>
                <a:spcPct val="90000"/>
              </a:lnSpc>
            </a:pPr>
            <a:r>
              <a:rPr lang="hr-HR" b="1" dirty="0" smtClean="0"/>
              <a:t>Cilj: prikazati aktivnost koja može pomoći u smanjenju stresa</a:t>
            </a:r>
          </a:p>
          <a:p>
            <a:pPr>
              <a:lnSpc>
                <a:spcPct val="90000"/>
              </a:lnSpc>
            </a:pPr>
            <a:endParaRPr lang="hr-HR" b="1" dirty="0" smtClean="0"/>
          </a:p>
          <a:p>
            <a:pPr eaLnBrk="1" hangingPunct="1">
              <a:lnSpc>
                <a:spcPct val="80000"/>
              </a:lnSpc>
              <a:buClr>
                <a:srgbClr val="00B0F0"/>
              </a:buClr>
              <a:buFont typeface="Wingdings" pitchFamily="2" charset="2"/>
              <a:buNone/>
            </a:pPr>
            <a:r>
              <a:rPr lang="hr-HR" b="1" dirty="0" smtClean="0"/>
              <a:t>Što reći: </a:t>
            </a:r>
          </a:p>
          <a:p>
            <a:pPr eaLnBrk="1" hangingPunct="1">
              <a:lnSpc>
                <a:spcPct val="80000"/>
              </a:lnSpc>
              <a:buClr>
                <a:srgbClr val="00B0F0"/>
              </a:buClr>
              <a:buFont typeface="Wingdings" pitchFamily="2" charset="2"/>
              <a:buChar char="v"/>
            </a:pPr>
            <a:r>
              <a:rPr lang="hr-HR" dirty="0" smtClean="0">
                <a:latin typeface="Georgia" pitchFamily="18" charset="0"/>
              </a:rPr>
              <a:t>odličan način za oslobađanje od stresa </a:t>
            </a:r>
            <a:endParaRPr lang="hr-HR" sz="100" dirty="0" smtClean="0">
              <a:latin typeface="Georgia" pitchFamily="18" charset="0"/>
            </a:endParaRPr>
          </a:p>
          <a:p>
            <a:pPr eaLnBrk="1" hangingPunct="1">
              <a:lnSpc>
                <a:spcPct val="80000"/>
              </a:lnSpc>
              <a:buClr>
                <a:srgbClr val="00B0F0"/>
              </a:buClr>
              <a:buFont typeface="Wingdings" pitchFamily="2" charset="2"/>
              <a:buChar char="v"/>
            </a:pPr>
            <a:r>
              <a:rPr lang="hr-HR" dirty="0" smtClean="0">
                <a:latin typeface="Georgia" pitchFamily="18" charset="0"/>
              </a:rPr>
              <a:t>vježbanjem se izlučuju endorfini - “hormoni sreće” od kojih se dobro osjećamo</a:t>
            </a:r>
            <a:endParaRPr lang="hr-HR" sz="100" dirty="0" smtClean="0">
              <a:latin typeface="Georgia" pitchFamily="18" charset="0"/>
            </a:endParaRPr>
          </a:p>
          <a:p>
            <a:pPr eaLnBrk="1" hangingPunct="1">
              <a:lnSpc>
                <a:spcPct val="80000"/>
              </a:lnSpc>
              <a:buClr>
                <a:srgbClr val="00B0F0"/>
              </a:buClr>
              <a:buFont typeface="Wingdings" pitchFamily="2" charset="2"/>
              <a:buChar char="v"/>
            </a:pPr>
            <a:r>
              <a:rPr lang="hr-HR" dirty="0" smtClean="0">
                <a:latin typeface="Georgia" pitchFamily="18" charset="0"/>
              </a:rPr>
              <a:t>nakon vježbanja smo opušteniji i lakše spavamo </a:t>
            </a:r>
            <a:endParaRPr lang="hr-HR" sz="100" dirty="0" smtClean="0">
              <a:latin typeface="Georgia" pitchFamily="18" charset="0"/>
            </a:endParaRPr>
          </a:p>
          <a:p>
            <a:pPr eaLnBrk="1" hangingPunct="1">
              <a:lnSpc>
                <a:spcPct val="80000"/>
              </a:lnSpc>
              <a:buClr>
                <a:srgbClr val="00B0F0"/>
              </a:buClr>
              <a:buFont typeface="Wingdings" pitchFamily="2" charset="2"/>
              <a:buChar char="v"/>
            </a:pPr>
            <a:r>
              <a:rPr lang="hr-HR" dirty="0" smtClean="0">
                <a:latin typeface="Georgia" pitchFamily="18" charset="0"/>
              </a:rPr>
              <a:t>vježbanje ne mora ništa koštati </a:t>
            </a:r>
          </a:p>
          <a:p>
            <a:pPr eaLnBrk="1" hangingPunct="1">
              <a:lnSpc>
                <a:spcPct val="80000"/>
              </a:lnSpc>
              <a:buClr>
                <a:srgbClr val="00B0F0"/>
              </a:buClr>
              <a:buFont typeface="Wingdings" pitchFamily="2" charset="2"/>
              <a:buChar char="v"/>
            </a:pPr>
            <a:endParaRPr lang="hr-HR" dirty="0" smtClean="0">
              <a:latin typeface="Georgia" pitchFamily="18" charset="0"/>
            </a:endParaRPr>
          </a:p>
          <a:p>
            <a:pPr>
              <a:lnSpc>
                <a:spcPct val="90000"/>
              </a:lnSpc>
            </a:pPr>
            <a:endParaRPr lang="hr-HR" dirty="0" smtClean="0"/>
          </a:p>
        </p:txBody>
      </p:sp>
      <p:sp>
        <p:nvSpPr>
          <p:cNvPr id="4" name="Slide Number Placeholder 3"/>
          <p:cNvSpPr>
            <a:spLocks noGrp="1"/>
          </p:cNvSpPr>
          <p:nvPr>
            <p:ph type="sldNum" sz="quarter" idx="5"/>
          </p:nvPr>
        </p:nvSpPr>
        <p:spPr/>
        <p:txBody>
          <a:bodyPr/>
          <a:lstStyle/>
          <a:p>
            <a:pPr>
              <a:defRPr/>
            </a:pPr>
            <a:fld id="{CCCC259C-4006-473A-95D9-AF9E5C1F3800}" type="slidenum">
              <a:rPr lang="hr-HR" smtClean="0"/>
              <a:pPr>
                <a:defRPr/>
              </a:pPr>
              <a:t>19</a:t>
            </a:fld>
            <a:endParaRPr lang="hr-H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zervirano mjesto slike slajda 1"/>
          <p:cNvSpPr>
            <a:spLocks noGrp="1" noRot="1" noChangeAspect="1"/>
          </p:cNvSpPr>
          <p:nvPr>
            <p:ph type="sldImg"/>
          </p:nvPr>
        </p:nvSpPr>
        <p:spPr bwMode="auto">
          <a:noFill/>
          <a:ln>
            <a:solidFill>
              <a:srgbClr val="000000"/>
            </a:solidFill>
            <a:miter lim="800000"/>
            <a:headEnd/>
            <a:tailEnd/>
          </a:ln>
        </p:spPr>
      </p:sp>
      <p:sp>
        <p:nvSpPr>
          <p:cNvPr id="54274" name="Rezervirano mjesto bilježaka 2"/>
          <p:cNvSpPr>
            <a:spLocks noGrp="1"/>
          </p:cNvSpPr>
          <p:nvPr>
            <p:ph type="body" idx="1"/>
          </p:nvPr>
        </p:nvSpPr>
        <p:spPr bwMode="auto">
          <a:noFill/>
        </p:spPr>
        <p:txBody>
          <a:bodyPr wrap="square" numCol="1" anchor="t" anchorCtr="0" compatLnSpc="1">
            <a:prstTxWarp prst="textNoShape">
              <a:avLst/>
            </a:prstTxWarp>
          </a:bodyPr>
          <a:lstStyle/>
          <a:p>
            <a:pPr>
              <a:lnSpc>
                <a:spcPct val="80000"/>
              </a:lnSpc>
            </a:pPr>
            <a:r>
              <a:rPr lang="hr-HR" b="1" smtClean="0"/>
              <a:t>IZBORNI SLAJD</a:t>
            </a:r>
          </a:p>
          <a:p>
            <a:pPr>
              <a:lnSpc>
                <a:spcPct val="80000"/>
              </a:lnSpc>
            </a:pPr>
            <a:endParaRPr lang="hr-HR" b="1" smtClean="0"/>
          </a:p>
          <a:p>
            <a:pPr>
              <a:lnSpc>
                <a:spcPct val="80000"/>
              </a:lnSpc>
            </a:pPr>
            <a:r>
              <a:rPr lang="hr-HR" b="1" smtClean="0"/>
              <a:t>Cilj: prikazati aktivnost koja može pomoći u smanjenju stresa</a:t>
            </a:r>
          </a:p>
          <a:p>
            <a:pPr>
              <a:lnSpc>
                <a:spcPct val="80000"/>
              </a:lnSpc>
            </a:pPr>
            <a:endParaRPr lang="hr-HR" b="1" smtClean="0"/>
          </a:p>
          <a:p>
            <a:pPr eaLnBrk="1" hangingPunct="1">
              <a:lnSpc>
                <a:spcPct val="80000"/>
              </a:lnSpc>
              <a:buClr>
                <a:srgbClr val="00B0F0"/>
              </a:buClr>
              <a:buFont typeface="Wingdings" pitchFamily="2" charset="2"/>
              <a:buNone/>
            </a:pPr>
            <a:r>
              <a:rPr lang="hr-HR" b="1" smtClean="0"/>
              <a:t>Što reći: </a:t>
            </a:r>
            <a:r>
              <a:rPr lang="hr-HR" smtClean="0">
                <a:solidFill>
                  <a:srgbClr val="66FFFF"/>
                </a:solidFill>
                <a:latin typeface="Georgia" pitchFamily="18" charset="0"/>
              </a:rPr>
              <a:t>kratkotrajnije</a:t>
            </a:r>
            <a:r>
              <a:rPr lang="hr-HR" smtClean="0">
                <a:latin typeface="Georgia" pitchFamily="18" charset="0"/>
              </a:rPr>
              <a:t> igranje neke računalne igre može nam pomoći u skretanju misli sa problema. </a:t>
            </a:r>
          </a:p>
          <a:p>
            <a:pPr eaLnBrk="1" hangingPunct="1">
              <a:lnSpc>
                <a:spcPct val="80000"/>
              </a:lnSpc>
              <a:buClr>
                <a:srgbClr val="00B0F0"/>
              </a:buClr>
              <a:buFont typeface="Wingdings" pitchFamily="2" charset="2"/>
              <a:buNone/>
            </a:pPr>
            <a:r>
              <a:rPr lang="hr-HR" smtClean="0">
                <a:latin typeface="Georgia" pitchFamily="18" charset="0"/>
              </a:rPr>
              <a:t>Naglasiti da to stvarno treba biti kratkotrajno i odgovorno jer inače može sa sobom nositi </a:t>
            </a:r>
            <a:r>
              <a:rPr lang="hr-HR" b="1" smtClean="0">
                <a:latin typeface="Georgia" pitchFamily="18" charset="0"/>
              </a:rPr>
              <a:t>negativne/štetne </a:t>
            </a:r>
            <a:r>
              <a:rPr lang="hr-HR" smtClean="0">
                <a:latin typeface="Georgia" pitchFamily="18" charset="0"/>
              </a:rPr>
              <a:t>posljedice. Isto tako spomenuti društveni aspekt (igranje u društvu prijatelja), jer tako ima i dodatnu korist (druženje).</a:t>
            </a:r>
          </a:p>
          <a:p>
            <a:pPr eaLnBrk="1" hangingPunct="1">
              <a:lnSpc>
                <a:spcPct val="80000"/>
              </a:lnSpc>
              <a:buClr>
                <a:srgbClr val="00B0F0"/>
              </a:buClr>
              <a:buFont typeface="Wingdings" pitchFamily="2" charset="2"/>
              <a:buNone/>
            </a:pPr>
            <a:endParaRPr lang="hr-HR" smtClean="0"/>
          </a:p>
          <a:p>
            <a:pPr>
              <a:lnSpc>
                <a:spcPct val="80000"/>
              </a:lnSpc>
            </a:pPr>
            <a:endParaRPr lang="hr-HR" b="1" smtClean="0"/>
          </a:p>
        </p:txBody>
      </p:sp>
      <p:sp>
        <p:nvSpPr>
          <p:cNvPr id="4" name="Rezervirano mjesto broja slajda 3"/>
          <p:cNvSpPr>
            <a:spLocks noGrp="1"/>
          </p:cNvSpPr>
          <p:nvPr>
            <p:ph type="sldNum" sz="quarter" idx="5"/>
          </p:nvPr>
        </p:nvSpPr>
        <p:spPr/>
        <p:txBody>
          <a:bodyPr/>
          <a:lstStyle/>
          <a:p>
            <a:pPr>
              <a:defRPr/>
            </a:pPr>
            <a:fld id="{EF4D8E7F-F7C5-4F5A-B2FC-415548F40180}" type="slidenum">
              <a:rPr lang="hr-HR" smtClean="0"/>
              <a:pPr>
                <a:defRPr/>
              </a:pPr>
              <a:t>20</a:t>
            </a:fld>
            <a:endParaRPr lang="hr-H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r-HR" b="1" smtClean="0"/>
              <a:t>Cilj: Razlikovanje mitova o alkoholu  od činjenica</a:t>
            </a:r>
          </a:p>
          <a:p>
            <a:pPr eaLnBrk="1" hangingPunct="1">
              <a:spcBef>
                <a:spcPct val="0"/>
              </a:spcBef>
            </a:pPr>
            <a:endParaRPr lang="hr-HR" b="1" smtClean="0"/>
          </a:p>
          <a:p>
            <a:pPr eaLnBrk="1" hangingPunct="1">
              <a:spcBef>
                <a:spcPct val="0"/>
              </a:spcBef>
            </a:pPr>
            <a:r>
              <a:rPr lang="hr-HR" b="1" smtClean="0"/>
              <a:t>Što reći: </a:t>
            </a:r>
            <a:r>
              <a:rPr lang="hr-HR" smtClean="0"/>
              <a:t>Pročitati tvrdnju po tvrdnju i tražiti od učenika da na glas kažu svoje mišljenje, no ne zadržavati se u diskusiji jer se na slijedećim slajdovima detaljnije raspravlja o svakoj temi.</a:t>
            </a:r>
          </a:p>
          <a:p>
            <a:pPr eaLnBrk="1" hangingPunct="1">
              <a:spcBef>
                <a:spcPct val="0"/>
              </a:spcBef>
            </a:pPr>
            <a:endParaRPr lang="hr-HR"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6DB921C-C6E8-4B4B-986F-E0DB3C570A26}" type="slidenum">
              <a:rPr lang="hr-HR" smtClean="0"/>
              <a:pPr>
                <a:defRPr/>
              </a:pPr>
              <a:t>3</a:t>
            </a:fld>
            <a:endParaRPr lang="hr-H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endParaRPr lang="hr-HR" b="1" dirty="0" smtClean="0"/>
          </a:p>
          <a:p>
            <a:pPr eaLnBrk="1" hangingPunct="1">
              <a:lnSpc>
                <a:spcPct val="80000"/>
              </a:lnSpc>
              <a:buClr>
                <a:srgbClr val="00B0F0"/>
              </a:buClr>
              <a:buFont typeface="Wingdings" pitchFamily="2" charset="2"/>
              <a:buNone/>
            </a:pPr>
            <a:r>
              <a:rPr lang="hr-HR" b="1" dirty="0" smtClean="0"/>
              <a:t>IZBORNI SLAJD</a:t>
            </a:r>
          </a:p>
          <a:p>
            <a:pPr>
              <a:lnSpc>
                <a:spcPct val="90000"/>
              </a:lnSpc>
            </a:pPr>
            <a:endParaRPr lang="hr-HR" b="1" dirty="0" smtClean="0"/>
          </a:p>
          <a:p>
            <a:pPr>
              <a:lnSpc>
                <a:spcPct val="90000"/>
              </a:lnSpc>
            </a:pPr>
            <a:r>
              <a:rPr lang="hr-HR" b="1" dirty="0" smtClean="0"/>
              <a:t>Cilj: prikazati aktivnost koja može pomoći u smanjenju stresa</a:t>
            </a:r>
          </a:p>
          <a:p>
            <a:pPr>
              <a:lnSpc>
                <a:spcPct val="90000"/>
              </a:lnSpc>
            </a:pPr>
            <a:endParaRPr lang="hr-HR" b="1" dirty="0" smtClean="0"/>
          </a:p>
          <a:p>
            <a:pPr eaLnBrk="1" hangingPunct="1">
              <a:lnSpc>
                <a:spcPct val="80000"/>
              </a:lnSpc>
              <a:buClr>
                <a:srgbClr val="00B0F0"/>
              </a:buClr>
              <a:buFont typeface="Wingdings" pitchFamily="2" charset="2"/>
              <a:buNone/>
            </a:pPr>
            <a:r>
              <a:rPr lang="hr-HR" b="1" dirty="0" smtClean="0"/>
              <a:t>Što reći: </a:t>
            </a:r>
            <a:r>
              <a:rPr lang="hr-HR" dirty="0" smtClean="0">
                <a:latin typeface="Georgia" pitchFamily="18" charset="0"/>
              </a:rPr>
              <a:t>odlazak u šetnju, šoping ili u kino s jednim ili više prijatelja dobri su načini za opuštanje i dijeljenje</a:t>
            </a:r>
          </a:p>
          <a:p>
            <a:pPr eaLnBrk="1" hangingPunct="1">
              <a:lnSpc>
                <a:spcPct val="80000"/>
              </a:lnSpc>
              <a:buClr>
                <a:srgbClr val="00B0F0"/>
              </a:buClr>
              <a:buFont typeface="Wingdings" pitchFamily="2" charset="2"/>
              <a:buNone/>
            </a:pPr>
            <a:r>
              <a:rPr lang="hr-HR" dirty="0" smtClean="0">
                <a:latin typeface="Georgia" pitchFamily="18" charset="0"/>
              </a:rPr>
              <a:t>problema</a:t>
            </a:r>
          </a:p>
          <a:p>
            <a:pPr eaLnBrk="1" hangingPunct="1">
              <a:lnSpc>
                <a:spcPct val="80000"/>
              </a:lnSpc>
              <a:buClr>
                <a:srgbClr val="00B0F0"/>
              </a:buClr>
              <a:buFont typeface="Wingdings" pitchFamily="2" charset="2"/>
              <a:buNone/>
            </a:pPr>
            <a:endParaRPr lang="hr-HR" b="1" dirty="0" smtClean="0"/>
          </a:p>
          <a:p>
            <a:pPr eaLnBrk="1" hangingPunct="1">
              <a:lnSpc>
                <a:spcPct val="80000"/>
              </a:lnSpc>
              <a:buClr>
                <a:srgbClr val="00B0F0"/>
              </a:buClr>
              <a:buFont typeface="Wingdings" pitchFamily="2" charset="2"/>
              <a:buNone/>
            </a:pPr>
            <a:endParaRPr lang="hr-HR" b="1" dirty="0" smtClean="0"/>
          </a:p>
          <a:p>
            <a:pPr>
              <a:lnSpc>
                <a:spcPct val="90000"/>
              </a:lnSpc>
            </a:pPr>
            <a:endParaRPr lang="hr-HR" dirty="0" smtClean="0"/>
          </a:p>
        </p:txBody>
      </p:sp>
      <p:sp>
        <p:nvSpPr>
          <p:cNvPr id="4" name="Slide Number Placeholder 3"/>
          <p:cNvSpPr>
            <a:spLocks noGrp="1"/>
          </p:cNvSpPr>
          <p:nvPr>
            <p:ph type="sldNum" sz="quarter" idx="5"/>
          </p:nvPr>
        </p:nvSpPr>
        <p:spPr/>
        <p:txBody>
          <a:bodyPr/>
          <a:lstStyle/>
          <a:p>
            <a:pPr>
              <a:defRPr/>
            </a:pPr>
            <a:fld id="{9FC0AE9F-A4AB-49E3-8966-13BBE0F1186A}" type="slidenum">
              <a:rPr lang="hr-HR" smtClean="0"/>
              <a:pPr>
                <a:defRPr/>
              </a:pPr>
              <a:t>21</a:t>
            </a:fld>
            <a:endParaRPr lang="hr-H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zervirano mjesto slike slajda 1"/>
          <p:cNvSpPr>
            <a:spLocks noGrp="1" noRot="1" noChangeAspect="1"/>
          </p:cNvSpPr>
          <p:nvPr>
            <p:ph type="sldImg"/>
          </p:nvPr>
        </p:nvSpPr>
        <p:spPr bwMode="auto">
          <a:noFill/>
          <a:ln>
            <a:solidFill>
              <a:srgbClr val="000000"/>
            </a:solidFill>
            <a:miter lim="800000"/>
            <a:headEnd/>
            <a:tailEnd/>
          </a:ln>
        </p:spPr>
      </p:sp>
      <p:sp>
        <p:nvSpPr>
          <p:cNvPr id="58370" name="Rezervirano mjesto bilježaka 2"/>
          <p:cNvSpPr>
            <a:spLocks noGrp="1"/>
          </p:cNvSpPr>
          <p:nvPr>
            <p:ph type="body" idx="1"/>
          </p:nvPr>
        </p:nvSpPr>
        <p:spPr bwMode="auto">
          <a:noFill/>
        </p:spPr>
        <p:txBody>
          <a:bodyPr wrap="square" numCol="1" anchor="t" anchorCtr="0" compatLnSpc="1">
            <a:prstTxWarp prst="textNoShape">
              <a:avLst/>
            </a:prstTxWarp>
          </a:bodyPr>
          <a:lstStyle/>
          <a:p>
            <a:r>
              <a:rPr lang="hr-HR" b="1" smtClean="0"/>
              <a:t>IZBORNI SLAJD</a:t>
            </a:r>
          </a:p>
          <a:p>
            <a:endParaRPr lang="hr-HR" b="1" smtClean="0"/>
          </a:p>
          <a:p>
            <a:r>
              <a:rPr lang="hr-HR" b="1" smtClean="0"/>
              <a:t>Cilj: prikazati aktivnost koja može pomoći u smanjenju stresa</a:t>
            </a:r>
          </a:p>
          <a:p>
            <a:endParaRPr lang="hr-HR" b="1" smtClean="0"/>
          </a:p>
          <a:p>
            <a:pPr eaLnBrk="1" hangingPunct="1">
              <a:lnSpc>
                <a:spcPct val="80000"/>
              </a:lnSpc>
              <a:buClr>
                <a:srgbClr val="00B0F0"/>
              </a:buClr>
              <a:buFont typeface="Wingdings" pitchFamily="2" charset="2"/>
              <a:buNone/>
            </a:pPr>
            <a:r>
              <a:rPr lang="hr-HR" b="1" smtClean="0"/>
              <a:t>Što reći: </a:t>
            </a:r>
            <a:r>
              <a:rPr lang="hr-HR" smtClean="0">
                <a:latin typeface="Georgia" pitchFamily="18" charset="0"/>
              </a:rPr>
              <a:t>zapisivanje onoga što nas muči može nam pomoći u „skidanju tereta s leđa“.</a:t>
            </a:r>
          </a:p>
          <a:p>
            <a:r>
              <a:rPr lang="hr-HR" smtClean="0"/>
              <a:t>Naglasiti da ne mora biti neki dugi dnevnik nego da mogu biti i bilješke za koje im treba par min dnevno i da ga ne moraju voditi stalno već kad imaju potrebu “rasteretiti se”.</a:t>
            </a:r>
          </a:p>
          <a:p>
            <a:endParaRPr lang="hr-HR" smtClean="0"/>
          </a:p>
          <a:p>
            <a:endParaRPr lang="hr-HR" smtClean="0"/>
          </a:p>
        </p:txBody>
      </p:sp>
      <p:sp>
        <p:nvSpPr>
          <p:cNvPr id="4" name="Rezervirano mjesto broja slajda 3"/>
          <p:cNvSpPr>
            <a:spLocks noGrp="1"/>
          </p:cNvSpPr>
          <p:nvPr>
            <p:ph type="sldNum" sz="quarter" idx="5"/>
          </p:nvPr>
        </p:nvSpPr>
        <p:spPr/>
        <p:txBody>
          <a:bodyPr/>
          <a:lstStyle/>
          <a:p>
            <a:pPr>
              <a:defRPr/>
            </a:pPr>
            <a:fld id="{611E7182-5E47-4325-AF06-6E9CB858A19B}" type="slidenum">
              <a:rPr lang="hr-HR" smtClean="0"/>
              <a:pPr>
                <a:defRPr/>
              </a:pPr>
              <a:t>22</a:t>
            </a:fld>
            <a:endParaRPr lang="hr-H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buClr>
                <a:srgbClr val="00B0F0"/>
              </a:buClr>
              <a:buFont typeface="Wingdings" pitchFamily="2" charset="2"/>
              <a:buNone/>
            </a:pPr>
            <a:r>
              <a:rPr lang="hr-HR" b="1" dirty="0" smtClean="0"/>
              <a:t>IZBORNI SLAJD</a:t>
            </a:r>
          </a:p>
          <a:p>
            <a:pPr>
              <a:lnSpc>
                <a:spcPct val="90000"/>
              </a:lnSpc>
            </a:pPr>
            <a:endParaRPr lang="hr-HR" b="1" dirty="0" smtClean="0"/>
          </a:p>
          <a:p>
            <a:pPr>
              <a:lnSpc>
                <a:spcPct val="90000"/>
              </a:lnSpc>
            </a:pPr>
            <a:r>
              <a:rPr lang="hr-HR" b="1" dirty="0" smtClean="0"/>
              <a:t>Cilj: prikazati aktivnost koja može pomoći u smanjenju stresa</a:t>
            </a:r>
          </a:p>
          <a:p>
            <a:pPr>
              <a:lnSpc>
                <a:spcPct val="90000"/>
              </a:lnSpc>
            </a:pPr>
            <a:endParaRPr lang="hr-HR" b="1" dirty="0" smtClean="0"/>
          </a:p>
          <a:p>
            <a:pPr eaLnBrk="1" hangingPunct="1">
              <a:lnSpc>
                <a:spcPct val="80000"/>
              </a:lnSpc>
              <a:buClr>
                <a:srgbClr val="00B0F0"/>
              </a:buClr>
              <a:buFont typeface="Wingdings" pitchFamily="2" charset="2"/>
              <a:buNone/>
            </a:pPr>
            <a:r>
              <a:rPr lang="hr-HR" b="1" dirty="0" smtClean="0"/>
              <a:t>Što reći: </a:t>
            </a:r>
            <a:endParaRPr lang="hr-HR" dirty="0" smtClean="0">
              <a:latin typeface="Georgia" pitchFamily="18" charset="0"/>
            </a:endParaRPr>
          </a:p>
          <a:p>
            <a:pPr eaLnBrk="1" hangingPunct="1">
              <a:lnSpc>
                <a:spcPct val="90000"/>
              </a:lnSpc>
              <a:buClr>
                <a:srgbClr val="00B0F0"/>
              </a:buClr>
              <a:buFont typeface="Wingdings" pitchFamily="2" charset="2"/>
              <a:buChar char="v"/>
            </a:pPr>
            <a:r>
              <a:rPr lang="hr-HR" dirty="0" smtClean="0">
                <a:latin typeface="Georgia" pitchFamily="18" charset="0"/>
              </a:rPr>
              <a:t>znanstveno je dokazano da smijanje umanjuje stres </a:t>
            </a:r>
          </a:p>
          <a:p>
            <a:pPr eaLnBrk="1" hangingPunct="1">
              <a:lnSpc>
                <a:spcPct val="90000"/>
              </a:lnSpc>
              <a:buClr>
                <a:srgbClr val="00B0F0"/>
              </a:buClr>
              <a:buFont typeface="Wingdings" pitchFamily="2" charset="2"/>
              <a:buNone/>
            </a:pPr>
            <a:endParaRPr lang="hr-HR" dirty="0" smtClean="0">
              <a:latin typeface="Georgia" pitchFamily="18" charset="0"/>
            </a:endParaRPr>
          </a:p>
          <a:p>
            <a:pPr eaLnBrk="1" hangingPunct="1">
              <a:lnSpc>
                <a:spcPct val="90000"/>
              </a:lnSpc>
              <a:buClr>
                <a:srgbClr val="00B0F0"/>
              </a:buClr>
              <a:buFont typeface="Wingdings" pitchFamily="2" charset="2"/>
              <a:buChar char="v"/>
            </a:pPr>
            <a:r>
              <a:rPr lang="hr-HR" dirty="0" smtClean="0">
                <a:latin typeface="Georgia" pitchFamily="18" charset="0"/>
              </a:rPr>
              <a:t>druženje s prijateljima</a:t>
            </a:r>
          </a:p>
          <a:p>
            <a:pPr eaLnBrk="1" hangingPunct="1">
              <a:lnSpc>
                <a:spcPct val="90000"/>
              </a:lnSpc>
              <a:buClr>
                <a:srgbClr val="00B0F0"/>
              </a:buClr>
              <a:buFont typeface="Wingdings" pitchFamily="2" charset="2"/>
              <a:buNone/>
            </a:pPr>
            <a:endParaRPr lang="hr-HR" dirty="0" smtClean="0">
              <a:latin typeface="Georgia" pitchFamily="18" charset="0"/>
            </a:endParaRPr>
          </a:p>
          <a:p>
            <a:pPr eaLnBrk="1" hangingPunct="1">
              <a:lnSpc>
                <a:spcPct val="90000"/>
              </a:lnSpc>
              <a:buClr>
                <a:srgbClr val="00B0F0"/>
              </a:buClr>
              <a:buFont typeface="Wingdings" pitchFamily="2" charset="2"/>
              <a:buChar char="v"/>
            </a:pPr>
            <a:r>
              <a:rPr lang="hr-HR" dirty="0" smtClean="0">
                <a:latin typeface="Georgia" pitchFamily="18" charset="0"/>
              </a:rPr>
              <a:t>gledanje omiljene komedije</a:t>
            </a:r>
          </a:p>
          <a:p>
            <a:pPr eaLnBrk="1" hangingPunct="1">
              <a:lnSpc>
                <a:spcPct val="90000"/>
              </a:lnSpc>
              <a:buClr>
                <a:srgbClr val="00B0F0"/>
              </a:buClr>
              <a:buFont typeface="Wingdings" pitchFamily="2" charset="2"/>
              <a:buNone/>
            </a:pPr>
            <a:endParaRPr lang="hr-HR" dirty="0" smtClean="0">
              <a:latin typeface="Georgia" pitchFamily="18" charset="0"/>
            </a:endParaRPr>
          </a:p>
          <a:p>
            <a:pPr eaLnBrk="1" hangingPunct="1">
              <a:lnSpc>
                <a:spcPct val="90000"/>
              </a:lnSpc>
              <a:buClr>
                <a:srgbClr val="00B0F0"/>
              </a:buClr>
              <a:buFont typeface="Wingdings" pitchFamily="2" charset="2"/>
              <a:buChar char="v"/>
            </a:pPr>
            <a:r>
              <a:rPr lang="hr-HR" dirty="0" smtClean="0">
                <a:latin typeface="Georgia" pitchFamily="18" charset="0"/>
              </a:rPr>
              <a:t>gledanje smiješnih klipova na internetu</a:t>
            </a:r>
          </a:p>
          <a:p>
            <a:pPr eaLnBrk="1" hangingPunct="1">
              <a:lnSpc>
                <a:spcPct val="90000"/>
              </a:lnSpc>
              <a:buClr>
                <a:srgbClr val="00B0F0"/>
              </a:buClr>
              <a:buFont typeface="Wingdings" pitchFamily="2" charset="2"/>
              <a:buChar char="v"/>
            </a:pPr>
            <a:endParaRPr lang="hr-HR" b="1" dirty="0" smtClean="0">
              <a:latin typeface="Georgia" pitchFamily="18" charset="0"/>
            </a:endParaRPr>
          </a:p>
          <a:p>
            <a:pPr>
              <a:lnSpc>
                <a:spcPct val="90000"/>
              </a:lnSpc>
            </a:pPr>
            <a:endParaRPr lang="hr-HR" dirty="0" smtClean="0"/>
          </a:p>
        </p:txBody>
      </p:sp>
      <p:sp>
        <p:nvSpPr>
          <p:cNvPr id="4" name="Slide Number Placeholder 3"/>
          <p:cNvSpPr>
            <a:spLocks noGrp="1"/>
          </p:cNvSpPr>
          <p:nvPr>
            <p:ph type="sldNum" sz="quarter" idx="5"/>
          </p:nvPr>
        </p:nvSpPr>
        <p:spPr/>
        <p:txBody>
          <a:bodyPr/>
          <a:lstStyle/>
          <a:p>
            <a:pPr>
              <a:defRPr/>
            </a:pPr>
            <a:fld id="{F06834B2-C538-450B-92B0-D9139A56CC11}" type="slidenum">
              <a:rPr lang="hr-HR" smtClean="0"/>
              <a:pPr>
                <a:defRPr/>
              </a:pPr>
              <a:t>23</a:t>
            </a:fld>
            <a:endParaRPr lang="hr-H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r>
              <a:rPr lang="hr-HR" b="1" dirty="0" smtClean="0"/>
              <a:t>IZBORNI SLAJD</a:t>
            </a:r>
          </a:p>
          <a:p>
            <a:endParaRPr lang="hr-HR" b="1" dirty="0" smtClean="0"/>
          </a:p>
          <a:p>
            <a:r>
              <a:rPr lang="hr-HR" b="1" dirty="0" smtClean="0"/>
              <a:t>Cilj: prikazati aktivnost koja može pomoći u smanjenju stresa</a:t>
            </a:r>
          </a:p>
          <a:p>
            <a:endParaRPr lang="hr-HR" b="1" dirty="0" smtClean="0"/>
          </a:p>
          <a:p>
            <a:pPr eaLnBrk="1" hangingPunct="1">
              <a:lnSpc>
                <a:spcPct val="80000"/>
              </a:lnSpc>
              <a:buClr>
                <a:srgbClr val="00B0F0"/>
              </a:buClr>
              <a:buFont typeface="Wingdings" pitchFamily="2" charset="2"/>
              <a:buNone/>
            </a:pPr>
            <a:r>
              <a:rPr lang="hr-HR" b="1" dirty="0" smtClean="0"/>
              <a:t>Što reći: </a:t>
            </a:r>
          </a:p>
          <a:p>
            <a:pPr eaLnBrk="1" hangingPunct="1">
              <a:buClr>
                <a:srgbClr val="00B0F0"/>
              </a:buClr>
              <a:buFont typeface="Wingdings" pitchFamily="2" charset="2"/>
              <a:buChar char="v"/>
            </a:pPr>
            <a:r>
              <a:rPr lang="hr-HR" dirty="0" smtClean="0">
                <a:latin typeface="Georgia" pitchFamily="18" charset="0"/>
              </a:rPr>
              <a:t>podijeljeni problem = prepolovljeni problem</a:t>
            </a:r>
          </a:p>
          <a:p>
            <a:pPr eaLnBrk="1" hangingPunct="1">
              <a:buClr>
                <a:srgbClr val="00B0F0"/>
              </a:buClr>
              <a:buFont typeface="Wingdings" pitchFamily="2" charset="2"/>
              <a:buChar char="v"/>
            </a:pPr>
            <a:r>
              <a:rPr lang="hr-HR" dirty="0" smtClean="0">
                <a:latin typeface="Georgia" pitchFamily="18" charset="0"/>
              </a:rPr>
              <a:t>o svojim osjećajima je potrebno pričati s prijateljima, roditeljima,  profesorima ili nekom stručnom osobom                            						</a:t>
            </a:r>
            <a:endParaRPr lang="hr-HR" b="1" dirty="0" smtClean="0"/>
          </a:p>
          <a:p>
            <a:pPr eaLnBrk="1" hangingPunct="1">
              <a:lnSpc>
                <a:spcPct val="80000"/>
              </a:lnSpc>
              <a:buClr>
                <a:srgbClr val="00B0F0"/>
              </a:buClr>
              <a:buFont typeface="Wingdings" pitchFamily="2" charset="2"/>
              <a:buNone/>
            </a:pPr>
            <a:endParaRPr lang="hr-HR" b="1" dirty="0" smtClean="0"/>
          </a:p>
          <a:p>
            <a:endParaRPr lang="hr-HR" dirty="0" smtClean="0"/>
          </a:p>
        </p:txBody>
      </p:sp>
      <p:sp>
        <p:nvSpPr>
          <p:cNvPr id="4" name="Slide Number Placeholder 3"/>
          <p:cNvSpPr>
            <a:spLocks noGrp="1"/>
          </p:cNvSpPr>
          <p:nvPr>
            <p:ph type="sldNum" sz="quarter" idx="5"/>
          </p:nvPr>
        </p:nvSpPr>
        <p:spPr/>
        <p:txBody>
          <a:bodyPr/>
          <a:lstStyle/>
          <a:p>
            <a:pPr>
              <a:defRPr/>
            </a:pPr>
            <a:fld id="{AD30778D-5E9F-4080-850F-AB5A735BF450}" type="slidenum">
              <a:rPr lang="hr-HR" smtClean="0"/>
              <a:pPr>
                <a:defRPr/>
              </a:pPr>
              <a:t>24</a:t>
            </a:fld>
            <a:endParaRPr lang="hr-H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p:txBody>
          <a:bodyPr wrap="square" numCol="1" anchor="t" anchorCtr="0" compatLnSpc="1">
            <a:prstTxWarp prst="textNoShape">
              <a:avLst/>
            </a:prstTxWarp>
          </a:bodyPr>
          <a:lstStyle/>
          <a:p>
            <a:pPr>
              <a:defRPr/>
            </a:pPr>
            <a:r>
              <a:rPr lang="hr-HR" b="1" dirty="0" smtClean="0"/>
              <a:t>Cilj: prikazati aktivnost koja može pomoći u smanjenju stresa</a:t>
            </a:r>
          </a:p>
          <a:p>
            <a:pPr>
              <a:defRPr/>
            </a:pPr>
            <a:endParaRPr lang="hr-HR" b="1" dirty="0" smtClean="0"/>
          </a:p>
          <a:p>
            <a:pPr marL="533400" indent="-533400" eaLnBrk="1" hangingPunct="1">
              <a:lnSpc>
                <a:spcPct val="80000"/>
              </a:lnSpc>
              <a:buClr>
                <a:srgbClr val="00B0F0"/>
              </a:buClr>
              <a:buFont typeface="Wingdings" pitchFamily="2" charset="2"/>
              <a:buNone/>
              <a:defRPr/>
            </a:pPr>
            <a:r>
              <a:rPr lang="hr-HR" b="1" dirty="0" smtClean="0"/>
              <a:t>Što reći: </a:t>
            </a:r>
          </a:p>
          <a:p>
            <a:pPr eaLnBrk="1" hangingPunct="1">
              <a:buClr>
                <a:srgbClr val="00B0F0"/>
              </a:buClr>
              <a:buFont typeface="Wingdings" pitchFamily="2" charset="2"/>
              <a:buChar char="v"/>
              <a:defRPr/>
            </a:pPr>
            <a:r>
              <a:rPr lang="hr-HR" dirty="0" smtClean="0">
                <a:latin typeface="Georgia" pitchFamily="18" charset="0"/>
              </a:rPr>
              <a:t>voće i povrće imaju svoju ulogu u pomaganju tijelu da se riješi stresa</a:t>
            </a:r>
          </a:p>
          <a:p>
            <a:pPr eaLnBrk="1" hangingPunct="1">
              <a:buClr>
                <a:srgbClr val="00B0F0"/>
              </a:buClr>
              <a:buFont typeface="Wingdings" pitchFamily="2" charset="2"/>
              <a:buChar char="v"/>
              <a:defRPr/>
            </a:pPr>
            <a:r>
              <a:rPr lang="hr-HR" dirty="0" smtClean="0">
                <a:latin typeface="Georgia" pitchFamily="18" charset="0"/>
              </a:rPr>
              <a:t>hranjive tvari iz voća i povrća jačaju imunitet</a:t>
            </a:r>
          </a:p>
          <a:p>
            <a:pPr marL="533400" indent="-533400" eaLnBrk="1" hangingPunct="1">
              <a:lnSpc>
                <a:spcPct val="80000"/>
              </a:lnSpc>
              <a:buClr>
                <a:srgbClr val="00B0F0"/>
              </a:buClr>
              <a:buFont typeface="Wingdings" pitchFamily="2" charset="2"/>
              <a:buNone/>
              <a:defRPr/>
            </a:pPr>
            <a:endParaRPr lang="hr-HR" b="1" dirty="0" smtClean="0"/>
          </a:p>
          <a:p>
            <a:pPr marL="533400" indent="-533400" eaLnBrk="1" hangingPunct="1">
              <a:lnSpc>
                <a:spcPct val="80000"/>
              </a:lnSpc>
              <a:buClr>
                <a:srgbClr val="00B0F0"/>
              </a:buClr>
              <a:buFont typeface="Wingdings" pitchFamily="2" charset="2"/>
              <a:buNone/>
              <a:defRPr/>
            </a:pPr>
            <a:r>
              <a:rPr lang="hr-HR" b="1" dirty="0" smtClean="0"/>
              <a:t>IZBORNI SLAJD</a:t>
            </a:r>
          </a:p>
          <a:p>
            <a:pPr eaLnBrk="1" hangingPunct="1">
              <a:spcBef>
                <a:spcPct val="0"/>
              </a:spcBef>
              <a:defRPr/>
            </a:pPr>
            <a:endParaRPr lang="hr-HR" dirty="0"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F5FD80E-AAA4-48BC-B405-D29990B35CF4}" type="slidenum">
              <a:rPr lang="hr-HR" smtClean="0"/>
              <a:pPr>
                <a:defRPr/>
              </a:pPr>
              <a:t>25</a:t>
            </a:fld>
            <a:endParaRPr lang="hr-H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hr-HR" b="1" dirty="0" smtClean="0"/>
          </a:p>
          <a:p>
            <a:pPr eaLnBrk="1" hangingPunct="1">
              <a:lnSpc>
                <a:spcPct val="80000"/>
              </a:lnSpc>
              <a:buClr>
                <a:srgbClr val="00B0F0"/>
              </a:buClr>
              <a:buFont typeface="Wingdings" pitchFamily="2" charset="2"/>
              <a:buNone/>
            </a:pPr>
            <a:r>
              <a:rPr lang="hr-HR" b="1" dirty="0" smtClean="0"/>
              <a:t>IZBORNI SLAJD</a:t>
            </a:r>
          </a:p>
          <a:p>
            <a:endParaRPr lang="hr-HR" b="1" dirty="0" smtClean="0"/>
          </a:p>
          <a:p>
            <a:r>
              <a:rPr lang="hr-HR" b="1" dirty="0" smtClean="0"/>
              <a:t>Cilj: prikazati aktivnost koja može pomoći u smanjenju stresa</a:t>
            </a:r>
          </a:p>
          <a:p>
            <a:endParaRPr lang="hr-HR" b="1" dirty="0" smtClean="0"/>
          </a:p>
          <a:p>
            <a:pPr eaLnBrk="1" hangingPunct="1">
              <a:lnSpc>
                <a:spcPct val="80000"/>
              </a:lnSpc>
              <a:buClr>
                <a:srgbClr val="00B0F0"/>
              </a:buClr>
              <a:buFont typeface="Wingdings" pitchFamily="2" charset="2"/>
              <a:buNone/>
            </a:pPr>
            <a:r>
              <a:rPr lang="hr-HR" b="1" dirty="0" smtClean="0"/>
              <a:t>Što reći: </a:t>
            </a:r>
          </a:p>
          <a:p>
            <a:pPr eaLnBrk="1" hangingPunct="1">
              <a:buClr>
                <a:srgbClr val="00B0F0"/>
              </a:buClr>
              <a:buFont typeface="Wingdings" pitchFamily="2" charset="2"/>
              <a:buChar char="v"/>
            </a:pPr>
            <a:r>
              <a:rPr lang="hr-HR" dirty="0" smtClean="0">
                <a:latin typeface="Georgia" pitchFamily="18" charset="0"/>
              </a:rPr>
              <a:t>gubitak sna može uzrokovati da se naši problemi čine gorima nego što zaista jesu</a:t>
            </a:r>
            <a:endParaRPr lang="hr-HR" sz="800" dirty="0" smtClean="0">
              <a:latin typeface="Georgia" pitchFamily="18" charset="0"/>
            </a:endParaRPr>
          </a:p>
          <a:p>
            <a:pPr eaLnBrk="1" hangingPunct="1">
              <a:buClr>
                <a:srgbClr val="00B0F0"/>
              </a:buClr>
              <a:buFont typeface="Wingdings" pitchFamily="2" charset="2"/>
              <a:buChar char="v"/>
            </a:pPr>
            <a:r>
              <a:rPr lang="hr-HR" dirty="0" smtClean="0">
                <a:latin typeface="Georgia" pitchFamily="18" charset="0"/>
              </a:rPr>
              <a:t>redoviti san pomaže da nam se tijelo obnovi, a um smiri</a:t>
            </a:r>
          </a:p>
          <a:p>
            <a:pPr eaLnBrk="1" hangingPunct="1">
              <a:lnSpc>
                <a:spcPct val="80000"/>
              </a:lnSpc>
              <a:buClr>
                <a:srgbClr val="00B0F0"/>
              </a:buClr>
              <a:buFont typeface="Wingdings" pitchFamily="2" charset="2"/>
              <a:buNone/>
            </a:pPr>
            <a:endParaRPr lang="hr-HR" dirty="0" smtClean="0"/>
          </a:p>
          <a:p>
            <a:endParaRPr lang="hr-HR" dirty="0" smtClean="0"/>
          </a:p>
        </p:txBody>
      </p:sp>
      <p:sp>
        <p:nvSpPr>
          <p:cNvPr id="4" name="Slide Number Placeholder 3"/>
          <p:cNvSpPr>
            <a:spLocks noGrp="1"/>
          </p:cNvSpPr>
          <p:nvPr>
            <p:ph type="sldNum" sz="quarter" idx="5"/>
          </p:nvPr>
        </p:nvSpPr>
        <p:spPr/>
        <p:txBody>
          <a:bodyPr/>
          <a:lstStyle/>
          <a:p>
            <a:pPr>
              <a:defRPr/>
            </a:pPr>
            <a:fld id="{89205B66-BA33-46B8-9984-336998FF6902}" type="slidenum">
              <a:rPr lang="hr-HR" smtClean="0"/>
              <a:pPr>
                <a:defRPr/>
              </a:pPr>
              <a:t>26</a:t>
            </a:fld>
            <a:endParaRPr lang="hr-H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buClr>
                <a:srgbClr val="00B0F0"/>
              </a:buClr>
              <a:buSzPct val="85000"/>
              <a:buFont typeface="Wingdings" pitchFamily="2" charset="2"/>
              <a:buNone/>
            </a:pPr>
            <a:r>
              <a:rPr lang="hr-HR" b="1" dirty="0" smtClean="0">
                <a:latin typeface="Georgia" pitchFamily="18" charset="0"/>
              </a:rPr>
              <a:t>Cilj: ukazati na neprivlačne posljedice alkohola</a:t>
            </a:r>
          </a:p>
          <a:p>
            <a:pPr>
              <a:buClr>
                <a:srgbClr val="00B0F0"/>
              </a:buClr>
              <a:buSzPct val="85000"/>
              <a:buFont typeface="Wingdings" pitchFamily="2" charset="2"/>
              <a:buNone/>
            </a:pPr>
            <a:endParaRPr lang="hr-HR" b="1" dirty="0" smtClean="0">
              <a:latin typeface="Georgia" pitchFamily="18" charset="0"/>
            </a:endParaRPr>
          </a:p>
          <a:p>
            <a:pPr>
              <a:buClr>
                <a:srgbClr val="00B0F0"/>
              </a:buClr>
              <a:buSzPct val="85000"/>
              <a:buFont typeface="Wingdings" pitchFamily="2" charset="2"/>
              <a:buNone/>
            </a:pPr>
            <a:r>
              <a:rPr lang="hr-HR" b="1" dirty="0" smtClean="0">
                <a:latin typeface="Georgia" pitchFamily="18" charset="0"/>
              </a:rPr>
              <a:t>Što reći:</a:t>
            </a:r>
          </a:p>
          <a:p>
            <a:pPr>
              <a:buClr>
                <a:srgbClr val="00B0F0"/>
              </a:buClr>
              <a:buSzPct val="85000"/>
              <a:buFont typeface="Wingdings" pitchFamily="2" charset="2"/>
              <a:buChar char="ü"/>
            </a:pPr>
            <a:r>
              <a:rPr lang="hr-HR" dirty="0" smtClean="0">
                <a:latin typeface="Georgia" pitchFamily="18" charset="0"/>
              </a:rPr>
              <a:t>Alkohol povećava samopouzdanje.</a:t>
            </a:r>
            <a:endParaRPr lang="hr-HR" sz="300" dirty="0" smtClean="0">
              <a:latin typeface="Georgia" pitchFamily="18" charset="0"/>
            </a:endParaRPr>
          </a:p>
          <a:p>
            <a:pPr>
              <a:buClr>
                <a:srgbClr val="00B0F0"/>
              </a:buClr>
              <a:buSzPct val="85000"/>
              <a:buFont typeface="Wingdings" pitchFamily="2" charset="2"/>
              <a:buChar char="ü"/>
            </a:pPr>
            <a:r>
              <a:rPr lang="hr-HR" dirty="0" smtClean="0">
                <a:latin typeface="Georgia" pitchFamily="18" charset="0"/>
              </a:rPr>
              <a:t>No, je li posrtanje u hodu, nerazgovjetan govor ili povraćanje privlačno?</a:t>
            </a:r>
            <a:endParaRPr lang="hr-HR" sz="300" dirty="0" smtClean="0">
              <a:latin typeface="Georgia" pitchFamily="18" charset="0"/>
            </a:endParaRPr>
          </a:p>
          <a:p>
            <a:pPr>
              <a:buClr>
                <a:srgbClr val="00B0F0"/>
              </a:buClr>
              <a:buSzPct val="85000"/>
              <a:buFont typeface="Wingdings" pitchFamily="2" charset="2"/>
              <a:buChar char="ü"/>
            </a:pPr>
            <a:r>
              <a:rPr lang="hr-HR" dirty="0" smtClean="0">
                <a:latin typeface="Georgia" pitchFamily="18" charset="0"/>
              </a:rPr>
              <a:t>Alkohol je loš za našu kožu - dehidrira tijelo, izaziva akne i crvenilo.</a:t>
            </a:r>
            <a:endParaRPr lang="hr-HR" sz="300" dirty="0" smtClean="0">
              <a:latin typeface="Georgia" pitchFamily="18" charset="0"/>
            </a:endParaRPr>
          </a:p>
          <a:p>
            <a:pPr>
              <a:buClr>
                <a:srgbClr val="00B0F0"/>
              </a:buClr>
              <a:buSzPct val="85000"/>
              <a:buFont typeface="Wingdings" pitchFamily="2" charset="2"/>
              <a:buChar char="ü"/>
            </a:pPr>
            <a:r>
              <a:rPr lang="hr-HR" dirty="0" smtClean="0">
                <a:solidFill>
                  <a:srgbClr val="FF0000"/>
                </a:solidFill>
                <a:latin typeface="Georgia" pitchFamily="18" charset="0"/>
              </a:rPr>
              <a:t>Od alkohola se debljamo – npr. pola litre piva = više od 200 kcal = hot dog, hamburger i krafna.</a:t>
            </a:r>
            <a:endParaRPr lang="hr-HR" sz="300" dirty="0" smtClean="0">
              <a:solidFill>
                <a:srgbClr val="FF0000"/>
              </a:solidFill>
              <a:latin typeface="Georgia" pitchFamily="18" charset="0"/>
            </a:endParaRPr>
          </a:p>
          <a:p>
            <a:pPr>
              <a:buClr>
                <a:srgbClr val="00B0F0"/>
              </a:buClr>
              <a:buSzPct val="85000"/>
              <a:buFont typeface="Wingdings" pitchFamily="2" charset="2"/>
              <a:buChar char="ü"/>
            </a:pPr>
            <a:r>
              <a:rPr lang="hr-HR" dirty="0" smtClean="0">
                <a:latin typeface="Georgia" pitchFamily="18" charset="0"/>
              </a:rPr>
              <a:t>Toksini</a:t>
            </a:r>
            <a:r>
              <a:rPr lang="hr-HR" dirty="0" smtClean="0">
                <a:latin typeface="Arial" charset="0"/>
              </a:rPr>
              <a:t> (otrovi)</a:t>
            </a:r>
            <a:r>
              <a:rPr lang="hr-HR" dirty="0" smtClean="0">
                <a:latin typeface="Georgia" pitchFamily="18" charset="0"/>
              </a:rPr>
              <a:t> u alkoholu doprinose razvoju celulita.</a:t>
            </a:r>
          </a:p>
          <a:p>
            <a:pPr>
              <a:buClr>
                <a:srgbClr val="00B0F0"/>
              </a:buClr>
              <a:buSzPct val="85000"/>
              <a:buFont typeface="Wingdings" pitchFamily="2" charset="2"/>
              <a:buChar char="ü"/>
            </a:pPr>
            <a:endParaRPr lang="hr-HR" dirty="0" smtClean="0">
              <a:latin typeface="Georgia" pitchFamily="18" charset="0"/>
            </a:endParaRPr>
          </a:p>
          <a:p>
            <a:pPr eaLnBrk="1" hangingPunct="1">
              <a:spcBef>
                <a:spcPct val="0"/>
              </a:spcBef>
            </a:pPr>
            <a:r>
              <a:rPr lang="hr-HR" dirty="0" smtClean="0"/>
              <a:t>hamburger, običan - kalorije po porciji = 245</a:t>
            </a:r>
          </a:p>
          <a:p>
            <a:pPr eaLnBrk="1" hangingPunct="1">
              <a:spcBef>
                <a:spcPct val="0"/>
              </a:spcBef>
            </a:pPr>
            <a:r>
              <a:rPr lang="hr-HR" dirty="0" smtClean="0"/>
              <a:t>hot dog (hrenovka u pecivu) = 280</a:t>
            </a:r>
          </a:p>
          <a:p>
            <a:pPr eaLnBrk="1" hangingPunct="1">
              <a:spcBef>
                <a:spcPct val="0"/>
              </a:spcBef>
            </a:pPr>
            <a:r>
              <a:rPr lang="hr-HR" dirty="0" smtClean="0"/>
              <a:t>krafna sa pekmezom = 225</a:t>
            </a:r>
          </a:p>
          <a:p>
            <a:pPr eaLnBrk="1" hangingPunct="1">
              <a:spcBef>
                <a:spcPct val="0"/>
              </a:spcBef>
            </a:pPr>
            <a:endParaRPr lang="hr-HR" dirty="0" smtClean="0"/>
          </a:p>
          <a:p>
            <a:pPr eaLnBrk="1" hangingPunct="1">
              <a:spcBef>
                <a:spcPct val="0"/>
              </a:spcBef>
            </a:pPr>
            <a:r>
              <a:rPr lang="hr-HR" dirty="0" smtClean="0"/>
              <a:t>Primjer piva:</a:t>
            </a:r>
          </a:p>
          <a:p>
            <a:pPr eaLnBrk="1" hangingPunct="1">
              <a:spcBef>
                <a:spcPct val="0"/>
              </a:spcBef>
            </a:pPr>
            <a:r>
              <a:rPr lang="hr-HR" dirty="0" smtClean="0"/>
              <a:t>Carlsberg, Budweiser, Stella Artois….oko 850 kalorija u dvije litre (4 limenke ili boce od 500 ml)</a:t>
            </a:r>
          </a:p>
          <a:p>
            <a:pPr eaLnBrk="1" hangingPunct="1">
              <a:spcBef>
                <a:spcPct val="0"/>
              </a:spcBef>
            </a:pPr>
            <a:endParaRPr lang="hr-HR" dirty="0" smtClean="0"/>
          </a:p>
          <a:p>
            <a:endParaRPr lang="hr-HR" dirty="0" smtClean="0"/>
          </a:p>
          <a:p>
            <a:pPr eaLnBrk="1" hangingPunct="1">
              <a:spcBef>
                <a:spcPct val="0"/>
              </a:spcBef>
            </a:pPr>
            <a:endParaRPr lang="hr-HR" dirty="0"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2D55D47-9F5B-4823-B4D6-5A2A354FD9F4}" type="slidenum">
              <a:rPr lang="hr-HR" smtClean="0"/>
              <a:pPr>
                <a:defRPr/>
              </a:pPr>
              <a:t>4</a:t>
            </a:fld>
            <a:endParaRPr lang="hr-H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hr-HR" b="1" dirty="0" smtClean="0"/>
              <a:t>Cilj: Ukazati na negativan utjecaj alkohola na raspoloženje (ne olakšava nego pojačava probleme).</a:t>
            </a:r>
          </a:p>
          <a:p>
            <a:pPr eaLnBrk="1" hangingPunct="1">
              <a:spcBef>
                <a:spcPct val="0"/>
              </a:spcBef>
              <a:defRPr/>
            </a:pPr>
            <a:endParaRPr lang="hr-HR" b="1" dirty="0" smtClean="0"/>
          </a:p>
          <a:p>
            <a:pPr marL="448056" indent="-384048" fontAlgn="auto">
              <a:spcAft>
                <a:spcPts val="0"/>
              </a:spcAft>
              <a:buClr>
                <a:srgbClr val="00B0F0"/>
              </a:buClr>
              <a:buSzPct val="85000"/>
              <a:buFont typeface="Wingdings" pitchFamily="2" charset="2"/>
              <a:buNone/>
              <a:defRPr/>
            </a:pPr>
            <a:r>
              <a:rPr lang="hr-HR" b="1" dirty="0" smtClean="0"/>
              <a:t>Što reći</a:t>
            </a:r>
            <a:r>
              <a:rPr lang="hr-HR" dirty="0" smtClean="0"/>
              <a:t>: </a:t>
            </a:r>
          </a:p>
          <a:p>
            <a:pPr marL="448056" indent="-384048" fontAlgn="auto">
              <a:spcAft>
                <a:spcPts val="0"/>
              </a:spcAft>
              <a:buClr>
                <a:srgbClr val="00B0F0"/>
              </a:buClr>
              <a:buSzPct val="85000"/>
              <a:buFont typeface="Wingdings" pitchFamily="2" charset="2"/>
              <a:buChar char="ü"/>
              <a:defRPr/>
            </a:pPr>
            <a:r>
              <a:rPr lang="hr-HR" dirty="0" smtClean="0">
                <a:latin typeface="Georgia" pitchFamily="18" charset="0"/>
              </a:rPr>
              <a:t>Alkohol usporava rad središnjeg  živčanog sustava. - </a:t>
            </a:r>
            <a:r>
              <a:rPr lang="hr-HR" dirty="0" smtClean="0"/>
              <a:t>Objasniti da alkohol nije psihostimulans (“dizalica”) već je psihodepresor (“spuštalica”).</a:t>
            </a:r>
            <a:endParaRPr lang="hr-HR" dirty="0" smtClean="0">
              <a:latin typeface="Georgia" pitchFamily="18" charset="0"/>
            </a:endParaRPr>
          </a:p>
          <a:p>
            <a:pPr marL="448056" indent="-384048" fontAlgn="auto">
              <a:spcAft>
                <a:spcPts val="0"/>
              </a:spcAft>
              <a:buClr>
                <a:srgbClr val="00B0F0"/>
              </a:buClr>
              <a:buSzPct val="85000"/>
              <a:buFont typeface="Wingdings" pitchFamily="2" charset="2"/>
              <a:buChar char="ü"/>
              <a:defRPr/>
            </a:pPr>
            <a:r>
              <a:rPr lang="hr-HR" dirty="0" smtClean="0">
                <a:latin typeface="Georgia" pitchFamily="18" charset="0"/>
              </a:rPr>
              <a:t>U malim količinama može dovesti do opuštanja i boljeg raspoloženja.</a:t>
            </a:r>
          </a:p>
          <a:p>
            <a:pPr marL="448056" indent="-384048" fontAlgn="auto">
              <a:spcAft>
                <a:spcPts val="0"/>
              </a:spcAft>
              <a:buClr>
                <a:srgbClr val="00B0F0"/>
              </a:buClr>
              <a:buSzPct val="85000"/>
              <a:buFont typeface="Wingdings" pitchFamily="2" charset="2"/>
              <a:buChar char="ü"/>
              <a:defRPr/>
            </a:pPr>
            <a:r>
              <a:rPr lang="hr-HR" dirty="0" smtClean="0">
                <a:latin typeface="Georgia" pitchFamily="18" charset="0"/>
              </a:rPr>
              <a:t>U većim količinama povećava zabrinutost i utječe na sposobnost rasuđivanja - problemi se mogu činiti gorima nego što jesu. </a:t>
            </a:r>
          </a:p>
          <a:p>
            <a:pPr marL="448056" indent="-384048" fontAlgn="auto">
              <a:spcAft>
                <a:spcPts val="0"/>
              </a:spcAft>
              <a:buClr>
                <a:srgbClr val="00B0F0"/>
              </a:buClr>
              <a:buSzPct val="85000"/>
              <a:buFont typeface="Wingdings" pitchFamily="2" charset="2"/>
              <a:buChar char="ü"/>
              <a:defRPr/>
            </a:pPr>
            <a:r>
              <a:rPr lang="hr-HR" dirty="0" smtClean="0">
                <a:latin typeface="Georgia" pitchFamily="18" charset="0"/>
              </a:rPr>
              <a:t>Alkohol može doprinjeti razvoju depresije, a dokazana je i povezanost sa samoozlijeđivanjem i suicidalnim ponašanjem kod mladih ljudi</a:t>
            </a:r>
            <a:endParaRPr lang="hr-HR" dirty="0" smtClean="0"/>
          </a:p>
          <a:p>
            <a:pPr eaLnBrk="1" hangingPunct="1">
              <a:spcBef>
                <a:spcPct val="0"/>
              </a:spcBef>
              <a:defRPr/>
            </a:pPr>
            <a:endParaRPr lang="hr-HR" dirty="0" smtClean="0"/>
          </a:p>
          <a:p>
            <a:pPr eaLnBrk="1" hangingPunct="1">
              <a:spcBef>
                <a:spcPct val="0"/>
              </a:spcBef>
              <a:defRPr/>
            </a:pPr>
            <a:r>
              <a:rPr lang="hr-HR" dirty="0" smtClean="0"/>
              <a:t>Ukoliko ne znaju, objasniti što je </a:t>
            </a:r>
            <a:r>
              <a:rPr lang="hr-HR" dirty="0" err="1" smtClean="0"/>
              <a:t>samoozlijeđivanje</a:t>
            </a:r>
            <a:r>
              <a:rPr lang="hr-HR" dirty="0" smtClean="0"/>
              <a:t> - dobrovoljno nanošenje štete vlastitom tijelu, a ozljeda je dovoljno jaka da dovodi do oštećenja tkiva. Obično predstavlja oblik borbe protiv stresa i tjeskobe koji ubrzo poprima </a:t>
            </a:r>
            <a:r>
              <a:rPr lang="hr-HR" dirty="0" err="1" smtClean="0"/>
              <a:t>kompulzivni</a:t>
            </a:r>
            <a:r>
              <a:rPr lang="hr-HR" dirty="0" smtClean="0"/>
              <a:t> karakter. Osoba si nanosi fizičku bol zato da ublaži emocionalnu bol.</a:t>
            </a:r>
            <a:br>
              <a:rPr lang="hr-HR" dirty="0" smtClean="0"/>
            </a:br>
            <a:endParaRPr lang="hr-HR" dirty="0" smtClean="0"/>
          </a:p>
          <a:p>
            <a:pPr eaLnBrk="1" hangingPunct="1">
              <a:spcBef>
                <a:spcPct val="0"/>
              </a:spcBef>
              <a:defRPr/>
            </a:pPr>
            <a:r>
              <a:rPr lang="hr-HR" dirty="0" smtClean="0"/>
              <a:t/>
            </a:r>
            <a:br>
              <a:rPr lang="hr-HR" dirty="0" smtClean="0"/>
            </a:br>
            <a:endParaRPr lang="hr-HR" dirty="0"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DA1021C-5868-4C7D-84AB-79110D81A1A5}" type="slidenum">
              <a:rPr lang="hr-HR" smtClean="0"/>
              <a:pPr>
                <a:defRPr/>
              </a:pPr>
              <a:t>5</a:t>
            </a:fld>
            <a:endParaRPr lang="hr-H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zervirano mjesto slike slajda 1"/>
          <p:cNvSpPr>
            <a:spLocks noGrp="1" noRot="1" noChangeAspect="1"/>
          </p:cNvSpPr>
          <p:nvPr>
            <p:ph type="sldImg"/>
          </p:nvPr>
        </p:nvSpPr>
        <p:spPr bwMode="auto">
          <a:noFill/>
          <a:ln>
            <a:solidFill>
              <a:srgbClr val="000000"/>
            </a:solidFill>
            <a:miter lim="800000"/>
            <a:headEnd/>
            <a:tailEnd/>
          </a:ln>
        </p:spPr>
      </p:sp>
      <p:sp>
        <p:nvSpPr>
          <p:cNvPr id="25602" name="Rezervirano mjesto bilježaka 2"/>
          <p:cNvSpPr>
            <a:spLocks noGrp="1"/>
          </p:cNvSpPr>
          <p:nvPr>
            <p:ph type="body" idx="1"/>
          </p:nvPr>
        </p:nvSpPr>
        <p:spPr bwMode="auto">
          <a:noFill/>
        </p:spPr>
        <p:txBody>
          <a:bodyPr wrap="square" numCol="1" anchor="t" anchorCtr="0" compatLnSpc="1">
            <a:prstTxWarp prst="textNoShape">
              <a:avLst/>
            </a:prstTxWarp>
          </a:bodyPr>
          <a:lstStyle/>
          <a:p>
            <a:r>
              <a:rPr lang="hr-HR" b="1" dirty="0" smtClean="0"/>
              <a:t>Cilj: Naglasiti kako prekomjerna konzumacija allkohola ne dovodi do zabave.</a:t>
            </a:r>
          </a:p>
          <a:p>
            <a:endParaRPr lang="hr-HR" b="1" dirty="0" smtClean="0"/>
          </a:p>
          <a:p>
            <a:r>
              <a:rPr lang="hr-HR" b="1" dirty="0" smtClean="0"/>
              <a:t>Što reći:</a:t>
            </a:r>
          </a:p>
          <a:p>
            <a:r>
              <a:rPr lang="hr-HR" dirty="0" smtClean="0"/>
              <a:t>Točno jer mladima to najčešće cilj kada počnu piti; ali netočno zato što se taj cilj ne postigne.</a:t>
            </a:r>
          </a:p>
          <a:p>
            <a:r>
              <a:rPr lang="hr-HR" dirty="0" smtClean="0"/>
              <a:t>Naglasiti negativne posljedice prekomjerne konzumacije koje utječu na smanjenje zabave i sličnog zbog čega mladi često pijui, npr. ako se ničeg ne sjećate, to nije dobra zabava. Ako zaspete pijani u pola tuluma ili ako vam je vani mučno to isto nije dobra zabava. </a:t>
            </a:r>
          </a:p>
          <a:p>
            <a:endParaRPr lang="hr-HR" dirty="0" smtClean="0"/>
          </a:p>
          <a:p>
            <a:r>
              <a:rPr lang="hr-HR" dirty="0" smtClean="0"/>
              <a:t>Moguće potaknuti diskusiju o tome kako se mogu zabaviti i bez pijenja alkohola:</a:t>
            </a:r>
          </a:p>
          <a:p>
            <a:pPr>
              <a:buClr>
                <a:srgbClr val="00B0F0"/>
              </a:buClr>
              <a:buSzPct val="85000"/>
              <a:buFont typeface="Wingdings" pitchFamily="2" charset="2"/>
              <a:buChar char="ü"/>
            </a:pPr>
            <a:r>
              <a:rPr lang="hr-HR" dirty="0" smtClean="0">
                <a:latin typeface="Georgia" pitchFamily="18" charset="0"/>
              </a:rPr>
              <a:t>Moguće je dobro se zabaviti i bez pijenja alkohola. </a:t>
            </a:r>
          </a:p>
          <a:p>
            <a:pPr>
              <a:buClr>
                <a:srgbClr val="00B0F0"/>
              </a:buClr>
              <a:buSzPct val="85000"/>
              <a:buFont typeface="Wingdings" pitchFamily="2" charset="2"/>
              <a:buChar char="ü"/>
            </a:pPr>
            <a:r>
              <a:rPr lang="hr-HR" dirty="0" smtClean="0">
                <a:latin typeface="Georgia" pitchFamily="18" charset="0"/>
              </a:rPr>
              <a:t>Na koji se način zabavljate?</a:t>
            </a:r>
          </a:p>
          <a:p>
            <a:pPr>
              <a:buClr>
                <a:srgbClr val="00B0F0"/>
              </a:buClr>
              <a:buSzPct val="85000"/>
              <a:buFont typeface="Wingdings" pitchFamily="2" charset="2"/>
              <a:buChar char="ü"/>
            </a:pPr>
            <a:r>
              <a:rPr lang="hr-HR" dirty="0" smtClean="0">
                <a:latin typeface="Georgia" pitchFamily="18" charset="0"/>
              </a:rPr>
              <a:t>Što mislite, zašto se ljudi žele napiti</a:t>
            </a:r>
            <a:r>
              <a:rPr lang="hr-HR" dirty="0" smtClean="0">
                <a:latin typeface="Georgia" pitchFamily="18" charset="0"/>
              </a:rPr>
              <a:t>?</a:t>
            </a:r>
            <a:endParaRPr lang="en-US" dirty="0" smtClean="0">
              <a:latin typeface="Georgia" pitchFamily="18" charset="0"/>
            </a:endParaRPr>
          </a:p>
          <a:p>
            <a:endParaRPr lang="hr-HR" dirty="0" smtClean="0"/>
          </a:p>
        </p:txBody>
      </p:sp>
      <p:sp>
        <p:nvSpPr>
          <p:cNvPr id="4" name="Rezervirano mjesto broja slajda 3"/>
          <p:cNvSpPr>
            <a:spLocks noGrp="1"/>
          </p:cNvSpPr>
          <p:nvPr>
            <p:ph type="sldNum" sz="quarter" idx="5"/>
          </p:nvPr>
        </p:nvSpPr>
        <p:spPr/>
        <p:txBody>
          <a:bodyPr/>
          <a:lstStyle/>
          <a:p>
            <a:pPr>
              <a:defRPr/>
            </a:pPr>
            <a:fld id="{EB874815-B335-4F4C-8DAE-A5075BAC0B08}" type="slidenum">
              <a:rPr lang="hr-HR" smtClean="0"/>
              <a:pPr>
                <a:defRPr/>
              </a:pPr>
              <a:t>6</a:t>
            </a:fld>
            <a:endParaRPr lang="hr-H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r-HR" b="1" dirty="0" smtClean="0"/>
              <a:t>Cilj: ukazati na dugoročne posljedice pijenja u ranoj mladosti</a:t>
            </a:r>
          </a:p>
          <a:p>
            <a:pPr eaLnBrk="1" hangingPunct="1">
              <a:spcBef>
                <a:spcPct val="0"/>
              </a:spcBef>
            </a:pPr>
            <a:endParaRPr lang="hr-HR" b="1" dirty="0" smtClean="0"/>
          </a:p>
          <a:p>
            <a:pPr eaLnBrk="1" hangingPunct="1">
              <a:spcBef>
                <a:spcPct val="0"/>
              </a:spcBef>
            </a:pPr>
            <a:r>
              <a:rPr lang="hr-HR" b="1" dirty="0" smtClean="0"/>
              <a:t>Što reći:</a:t>
            </a:r>
          </a:p>
          <a:p>
            <a:pPr>
              <a:buClr>
                <a:srgbClr val="00B0F0"/>
              </a:buClr>
              <a:buSzPct val="85000"/>
              <a:buFont typeface="Wingdings" pitchFamily="2" charset="2"/>
              <a:buNone/>
            </a:pPr>
            <a:r>
              <a:rPr lang="hr-HR" dirty="0" smtClean="0">
                <a:latin typeface="Georgia" pitchFamily="18" charset="0"/>
              </a:rPr>
              <a:t>Pijenje alkohola u tinejdžerskoj  dobi može biti opasno po zdravlje. </a:t>
            </a:r>
          </a:p>
          <a:p>
            <a:pPr>
              <a:buClr>
                <a:srgbClr val="00B0F0"/>
              </a:buClr>
              <a:buSzPct val="85000"/>
              <a:buFont typeface="Wingdings" pitchFamily="2" charset="2"/>
              <a:buNone/>
            </a:pPr>
            <a:r>
              <a:rPr lang="hr-HR" dirty="0" smtClean="0">
                <a:latin typeface="Georgia" pitchFamily="18" charset="0"/>
              </a:rPr>
              <a:t>Mladi koji redovito piju već u dobi mlađoj od 15 god. su u 4 puta većoj opasnosti od razvijanja alkoholizma kasnije u životu, u odnosu na one koji piju nakon 20. god.</a:t>
            </a:r>
          </a:p>
          <a:p>
            <a:pPr eaLnBrk="1" hangingPunct="1">
              <a:spcBef>
                <a:spcPct val="0"/>
              </a:spcBef>
            </a:pPr>
            <a:r>
              <a:rPr lang="hr-HR" dirty="0" smtClean="0">
                <a:latin typeface="Georgia" pitchFamily="18" charset="0"/>
              </a:rPr>
              <a:t>Vjerojatnije će razviti i bolest jetre ili neku drugu komplikaciju povezanu s alkoholom u ranoj odrasloj životnoj fazi. (</a:t>
            </a:r>
            <a:r>
              <a:rPr lang="hr-HR" i="1" dirty="0" smtClean="0"/>
              <a:t>Pitati poznaju li koju bolest jetre? Najčešći odgovor ciroza - kronična bolest jetre, obilježena oštećenjima tkiva jetre, gubitkom funkcije jetre, stvaranjem ožiljaka na jetri, nakupljanjem vode u abdomenu i krvarenjima.)</a:t>
            </a:r>
            <a:endParaRPr lang="en-US" i="1" dirty="0" smtClean="0">
              <a:latin typeface="Georgia" pitchFamily="18" charset="0"/>
            </a:endParaRPr>
          </a:p>
          <a:p>
            <a:pPr eaLnBrk="1" hangingPunct="1">
              <a:spcBef>
                <a:spcPct val="0"/>
              </a:spcBef>
            </a:pPr>
            <a:endParaRPr lang="hr-HR" dirty="0" smtClean="0"/>
          </a:p>
          <a:p>
            <a:r>
              <a:rPr lang="hr-HR" dirty="0" smtClean="0"/>
              <a:t>Naglasiti i KOLIČINU alkohola koji piju, a ne samo početak pijenja kako ovo ne bi doživjeli kao poziv na samo odgodu početka pijenja u starijoj dobi.</a:t>
            </a:r>
          </a:p>
          <a:p>
            <a:pPr eaLnBrk="1" hangingPunct="1">
              <a:spcBef>
                <a:spcPct val="0"/>
              </a:spcBef>
            </a:pPr>
            <a:endParaRPr lang="hr-HR" b="1" dirty="0" smtClean="0"/>
          </a:p>
          <a:p>
            <a:pPr eaLnBrk="1" hangingPunct="1">
              <a:spcBef>
                <a:spcPct val="0"/>
              </a:spcBef>
            </a:pPr>
            <a:r>
              <a:rPr lang="hr-HR" dirty="0" smtClean="0"/>
              <a:t>Moguće također istaknuti utjecaj alkohola na razvoj mozga – mozak se razvija do sredine 20-ih godina:</a:t>
            </a:r>
          </a:p>
          <a:p>
            <a:pPr eaLnBrk="1" hangingPunct="1">
              <a:spcBef>
                <a:spcPct val="0"/>
              </a:spcBef>
            </a:pPr>
            <a:r>
              <a:rPr lang="hr-HR" i="1" dirty="0" smtClean="0"/>
              <a:t>Objasniti da su neki dijelovi mozga već u ranoj mladosti potpuno razvijeni, npr. regulacija motorike, koordinacija oko-ruka i sl. U djetinjstvu i ranoj adolescenciji u mozgu ima puno sive tvari koja omogućuje usvajanje velikog broja novih podataka (npr. djeca lako uče strane jezike). Pred kraj puberteta u mozgu se povećava udio bijele tvari, a udio sive tvari počinje opadati. Bijela tvar pomaže u spajanju različitih dijelova mozga.</a:t>
            </a:r>
            <a:r>
              <a:rPr lang="hr-HR" dirty="0" smtClean="0"/>
              <a:t> </a:t>
            </a:r>
            <a:r>
              <a:rPr lang="hr-HR" i="1" dirty="0" smtClean="0"/>
              <a:t>Sazrijevanje mozga najprije zahvaća njegove stražnje dijelove i tek pred kraj dolazi do prednjih dijelova.</a:t>
            </a:r>
          </a:p>
          <a:p>
            <a:pPr eaLnBrk="1" hangingPunct="1">
              <a:spcBef>
                <a:spcPct val="0"/>
              </a:spcBef>
            </a:pPr>
            <a:r>
              <a:rPr lang="hr-HR" i="1" dirty="0" smtClean="0"/>
              <a:t>Prefrontalni korteks - razvija se posljednji - dio mozga </a:t>
            </a:r>
            <a:r>
              <a:rPr lang="en-US" i="1" dirty="0" err="1" smtClean="0"/>
              <a:t>odgovor</a:t>
            </a:r>
            <a:r>
              <a:rPr lang="hr-HR" i="1" dirty="0" smtClean="0"/>
              <a:t>an</a:t>
            </a:r>
            <a:r>
              <a:rPr lang="en-US" i="1" dirty="0" smtClean="0"/>
              <a:t> </a:t>
            </a:r>
            <a:r>
              <a:rPr lang="en-US" i="1" dirty="0" err="1" smtClean="0"/>
              <a:t>za</a:t>
            </a:r>
            <a:r>
              <a:rPr lang="en-US" i="1" dirty="0" smtClean="0"/>
              <a:t> </a:t>
            </a:r>
            <a:r>
              <a:rPr lang="en-US" i="1" dirty="0" err="1" smtClean="0"/>
              <a:t>planiranje</a:t>
            </a:r>
            <a:r>
              <a:rPr lang="en-US" i="1" dirty="0" smtClean="0"/>
              <a:t>, </a:t>
            </a:r>
            <a:r>
              <a:rPr lang="en-US" i="1" dirty="0" err="1" smtClean="0"/>
              <a:t>određivanje</a:t>
            </a:r>
            <a:r>
              <a:rPr lang="en-US" i="1" dirty="0" smtClean="0"/>
              <a:t> </a:t>
            </a:r>
            <a:r>
              <a:rPr lang="en-US" i="1" dirty="0" err="1" smtClean="0"/>
              <a:t>prioriteta</a:t>
            </a:r>
            <a:r>
              <a:rPr lang="en-US" i="1" dirty="0" smtClean="0"/>
              <a:t> </a:t>
            </a:r>
            <a:r>
              <a:rPr lang="en-US" i="1" dirty="0" err="1" smtClean="0"/>
              <a:t>i</a:t>
            </a:r>
            <a:r>
              <a:rPr lang="en-US" i="1" dirty="0" smtClean="0"/>
              <a:t> </a:t>
            </a:r>
            <a:r>
              <a:rPr lang="en-US" i="1" dirty="0" err="1" smtClean="0"/>
              <a:t>procjenjivanje</a:t>
            </a:r>
            <a:r>
              <a:rPr lang="en-US" i="1" dirty="0" smtClean="0"/>
              <a:t> </a:t>
            </a:r>
            <a:r>
              <a:rPr lang="en-US" i="1" dirty="0" err="1" smtClean="0"/>
              <a:t>posljedica</a:t>
            </a:r>
            <a:r>
              <a:rPr lang="hr-HR" i="1" dirty="0" smtClean="0"/>
              <a:t>.</a:t>
            </a:r>
          </a:p>
          <a:p>
            <a:endParaRPr lang="hr-HR" dirty="0" smtClean="0"/>
          </a:p>
          <a:p>
            <a:pPr eaLnBrk="1" hangingPunct="1">
              <a:spcBef>
                <a:spcPct val="0"/>
              </a:spcBef>
            </a:pPr>
            <a:endParaRPr lang="hr-HR" dirty="0" smtClean="0"/>
          </a:p>
          <a:p>
            <a:pPr eaLnBrk="1" hangingPunct="1">
              <a:spcBef>
                <a:spcPct val="0"/>
              </a:spcBef>
            </a:pPr>
            <a:endParaRPr lang="hr-HR" dirty="0"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724240-3681-4673-893D-A36F4D0ED344}" type="slidenum">
              <a:rPr lang="hr-HR" smtClean="0"/>
              <a:pPr>
                <a:defRPr/>
              </a:pPr>
              <a:t>7</a:t>
            </a:fld>
            <a:endParaRPr lang="hr-H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r-HR" b="1" dirty="0" smtClean="0"/>
              <a:t>Cilj: Osvjestiti razloge za veću vjerojatnost upadanja u rizične situacije u pijanom stanju </a:t>
            </a:r>
          </a:p>
          <a:p>
            <a:pPr eaLnBrk="1" hangingPunct="1">
              <a:spcBef>
                <a:spcPct val="0"/>
              </a:spcBef>
            </a:pPr>
            <a:endParaRPr lang="hr-HR" b="1" dirty="0" smtClean="0"/>
          </a:p>
          <a:p>
            <a:pPr eaLnBrk="1" hangingPunct="1">
              <a:spcBef>
                <a:spcPct val="0"/>
              </a:spcBef>
            </a:pPr>
            <a:r>
              <a:rPr lang="hr-HR" b="1" dirty="0" smtClean="0"/>
              <a:t>Što reći: </a:t>
            </a:r>
            <a:r>
              <a:rPr lang="hr-HR" dirty="0" smtClean="0"/>
              <a:t>Pitati koja se rizična ponašanja najčešće događaju kada ljudi piju alkohol? Je li se njima dogodilo ili znaju li nekoga kome se nešto slično dogodilo, i koje su to bile situacije?</a:t>
            </a:r>
          </a:p>
          <a:p>
            <a:pPr>
              <a:lnSpc>
                <a:spcPct val="90000"/>
              </a:lnSpc>
              <a:buClr>
                <a:srgbClr val="00B0F0"/>
              </a:buClr>
              <a:buSzPct val="85000"/>
              <a:buFont typeface="Wingdings" pitchFamily="2" charset="2"/>
              <a:buChar char="ü"/>
            </a:pPr>
            <a:r>
              <a:rPr lang="hr-HR" dirty="0" smtClean="0">
                <a:latin typeface="Georgia" pitchFamily="18" charset="0"/>
              </a:rPr>
              <a:t>Konzumacija alkohola dovodi do rizičnih ponašanja, koja se inače, u trijeznom stanju, ne bi dogodila. (</a:t>
            </a:r>
            <a:r>
              <a:rPr lang="hr-HR" dirty="0" smtClean="0"/>
              <a:t>I ispričati im da alkohol </a:t>
            </a:r>
            <a:r>
              <a:rPr lang="hr-HR" b="1" dirty="0" smtClean="0"/>
              <a:t>smanjuje inhibicije/samokontolu</a:t>
            </a:r>
            <a:r>
              <a:rPr lang="hr-HR" dirty="0" smtClean="0"/>
              <a:t>, pa zato i upadamo u neka ponašanja u koja inače ne bismo.)</a:t>
            </a:r>
            <a:endParaRPr lang="hr-HR" dirty="0" smtClean="0">
              <a:latin typeface="Georgia" pitchFamily="18" charset="0"/>
            </a:endParaRPr>
          </a:p>
          <a:p>
            <a:pPr>
              <a:lnSpc>
                <a:spcPct val="90000"/>
              </a:lnSpc>
              <a:buClr>
                <a:srgbClr val="00B0F0"/>
              </a:buClr>
              <a:buSzPct val="85000"/>
              <a:buFont typeface="Wingdings" pitchFamily="2" charset="2"/>
              <a:buChar char="ü"/>
            </a:pPr>
            <a:r>
              <a:rPr lang="hr-HR" dirty="0" smtClean="0">
                <a:latin typeface="Georgia" pitchFamily="18" charset="0"/>
              </a:rPr>
              <a:t>Alkohol je vodeći uzrok prometnih nesreća te je uključen u gotovo pola svih nasilnih incidenata.</a:t>
            </a:r>
            <a:endParaRPr lang="en-US" dirty="0" smtClean="0">
              <a:latin typeface="Georgia" pitchFamily="18" charset="0"/>
            </a:endParaRPr>
          </a:p>
          <a:p>
            <a:pPr eaLnBrk="1" hangingPunct="1">
              <a:spcBef>
                <a:spcPct val="0"/>
              </a:spcBef>
            </a:pPr>
            <a:endParaRPr lang="hr-HR" dirty="0" smtClean="0"/>
          </a:p>
          <a:p>
            <a:pPr eaLnBrk="1" hangingPunct="1">
              <a:spcBef>
                <a:spcPct val="0"/>
              </a:spcBef>
            </a:pPr>
            <a:endParaRPr lang="hr-HR" dirty="0" smtClean="0"/>
          </a:p>
          <a:p>
            <a:pPr eaLnBrk="1" hangingPunct="1">
              <a:spcBef>
                <a:spcPct val="0"/>
              </a:spcBef>
            </a:pPr>
            <a:endParaRPr lang="hr-HR" dirty="0" smtClean="0"/>
          </a:p>
          <a:p>
            <a:pPr eaLnBrk="1" hangingPunct="1">
              <a:spcBef>
                <a:spcPct val="0"/>
              </a:spcBef>
            </a:pPr>
            <a:endParaRPr lang="hr-HR" dirty="0"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44096EB-FBCC-4680-9493-96786A06CAF5}" type="slidenum">
              <a:rPr lang="hr-HR" smtClean="0"/>
              <a:pPr>
                <a:defRPr/>
              </a:pPr>
              <a:t>8</a:t>
            </a:fld>
            <a:endParaRPr lang="hr-H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hr-HR" b="1" dirty="0" smtClean="0"/>
              <a:t>Cilj: Prikazati negativne posljedice alkohola na društveno ponašanje</a:t>
            </a:r>
          </a:p>
          <a:p>
            <a:pPr eaLnBrk="1" hangingPunct="1">
              <a:spcBef>
                <a:spcPct val="0"/>
              </a:spcBef>
              <a:defRPr/>
            </a:pPr>
            <a:endParaRPr lang="hr-HR" b="1" dirty="0" smtClean="0"/>
          </a:p>
          <a:p>
            <a:pPr eaLnBrk="1" hangingPunct="1">
              <a:spcBef>
                <a:spcPct val="0"/>
              </a:spcBef>
              <a:defRPr/>
            </a:pPr>
            <a:r>
              <a:rPr lang="hr-HR" b="1" dirty="0" smtClean="0"/>
              <a:t>Što reći: </a:t>
            </a:r>
          </a:p>
          <a:p>
            <a:pPr eaLnBrk="1" hangingPunct="1">
              <a:spcBef>
                <a:spcPct val="0"/>
              </a:spcBef>
              <a:defRPr/>
            </a:pPr>
            <a:r>
              <a:rPr lang="hr-HR" dirty="0" smtClean="0"/>
              <a:t>Pitati jesu li ikada svjedočili nekom takvom obliku ponašanja u svojoj okolini?</a:t>
            </a:r>
          </a:p>
          <a:p>
            <a:pPr marL="448056" indent="-384048" fontAlgn="auto">
              <a:spcAft>
                <a:spcPts val="0"/>
              </a:spcAft>
              <a:buClr>
                <a:srgbClr val="00B0F0"/>
              </a:buClr>
              <a:buFont typeface="Wingdings" pitchFamily="2" charset="2"/>
              <a:buChar char=""/>
              <a:defRPr/>
            </a:pPr>
            <a:r>
              <a:rPr lang="hr-HR" dirty="0" smtClean="0">
                <a:latin typeface="Georgia" pitchFamily="18" charset="0"/>
              </a:rPr>
              <a:t>Male količine alkohola mogu povećati društvenost, no isto tako mogu dovesti do ljutnje i agresije. </a:t>
            </a:r>
          </a:p>
          <a:p>
            <a:pPr marL="448056" indent="-384048" fontAlgn="auto">
              <a:spcAft>
                <a:spcPts val="0"/>
              </a:spcAft>
              <a:buClr>
                <a:srgbClr val="00B0F0"/>
              </a:buClr>
              <a:buFont typeface="Wingdings" pitchFamily="2" charset="2"/>
              <a:buChar char=""/>
              <a:defRPr/>
            </a:pPr>
            <a:r>
              <a:rPr lang="hr-HR" dirty="0" smtClean="0">
                <a:latin typeface="Georgia" pitchFamily="18" charset="0"/>
              </a:rPr>
              <a:t>Tko pije alkohol lakše se uzruja, pa dolazi do prepirki ili fizičkih obračuna, a govore se stvari koje se inače ne bi govorile.</a:t>
            </a:r>
          </a:p>
          <a:p>
            <a:pPr eaLnBrk="1" hangingPunct="1">
              <a:spcBef>
                <a:spcPct val="0"/>
              </a:spcBef>
              <a:defRPr/>
            </a:pPr>
            <a:endParaRPr lang="hr-HR" dirty="0" smtClean="0"/>
          </a:p>
          <a:p>
            <a:pPr eaLnBrk="1" hangingPunct="1">
              <a:spcBef>
                <a:spcPct val="0"/>
              </a:spcBef>
              <a:defRPr/>
            </a:pPr>
            <a:endParaRPr lang="hr-HR" dirty="0"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A207F24-FAA1-47F0-B83A-C5EF1C340A2B}" type="slidenum">
              <a:rPr lang="hr-HR" smtClean="0"/>
              <a:pPr>
                <a:defRPr/>
              </a:pPr>
              <a:t>9</a:t>
            </a:fld>
            <a:endParaRPr lang="hr-H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r-HR" b="1" dirty="0" smtClean="0"/>
              <a:t>Cilj: Naglasiti opasnosti kombiniranja alkohola s drugim psihoaktivnim tvarima</a:t>
            </a:r>
          </a:p>
          <a:p>
            <a:pPr eaLnBrk="1" hangingPunct="1">
              <a:spcBef>
                <a:spcPct val="0"/>
              </a:spcBef>
            </a:pPr>
            <a:endParaRPr lang="hr-HR" b="1" dirty="0" smtClean="0"/>
          </a:p>
          <a:p>
            <a:pPr eaLnBrk="1" hangingPunct="1">
              <a:spcBef>
                <a:spcPct val="0"/>
              </a:spcBef>
            </a:pPr>
            <a:r>
              <a:rPr lang="hr-HR" b="1" dirty="0" smtClean="0"/>
              <a:t>Što reći: </a:t>
            </a:r>
          </a:p>
          <a:p>
            <a:pPr>
              <a:buClr>
                <a:srgbClr val="00B0F0"/>
              </a:buClr>
              <a:buSzPct val="85000"/>
              <a:buFont typeface="Wingdings" pitchFamily="2" charset="2"/>
              <a:buChar char="ü"/>
            </a:pPr>
            <a:r>
              <a:rPr lang="hr-HR" dirty="0" smtClean="0">
                <a:latin typeface="Georgia" pitchFamily="18" charset="0"/>
              </a:rPr>
              <a:t>Ostale droge (</a:t>
            </a:r>
            <a:r>
              <a:rPr lang="hr-HR" dirty="0" smtClean="0">
                <a:solidFill>
                  <a:srgbClr val="66FFFF"/>
                </a:solidFill>
                <a:latin typeface="Georgia" pitchFamily="18" charset="0"/>
              </a:rPr>
              <a:t>i razni lijekovi!</a:t>
            </a:r>
            <a:r>
              <a:rPr lang="hr-HR" dirty="0" smtClean="0">
                <a:latin typeface="Georgia" pitchFamily="18" charset="0"/>
              </a:rPr>
              <a:t>) mogu loše reagirati zajedno s alkoholom i dovesti do nepredvidivih posljedica. </a:t>
            </a:r>
          </a:p>
          <a:p>
            <a:pPr>
              <a:buClr>
                <a:srgbClr val="00B0F0"/>
              </a:buClr>
              <a:buSzPct val="85000"/>
              <a:buFont typeface="Wingdings" pitchFamily="2" charset="2"/>
              <a:buNone/>
            </a:pPr>
            <a:r>
              <a:rPr lang="hr-HR" sz="900" dirty="0" smtClean="0">
                <a:latin typeface="Georgia" pitchFamily="18" charset="0"/>
              </a:rPr>
              <a:t>(</a:t>
            </a:r>
            <a:r>
              <a:rPr lang="hr-HR" sz="900" dirty="0" smtClean="0"/>
              <a:t>Objasniti koji su to “razni lijekovi” - lijekovi za smirenje, spavanje i sl., koji se dobivaju na recept i najčešće su propisani nekome od ukućana (roditelji, bake, djedovi). Osim što u kombinaciji s alkoholom mogu biti pogubni za zdravlje i život pojedinca, važno je istaknuti i činjenicu da, ukoliko policija uhvati nekoga s tabletom u džepu (a za koju osoba nema liječnički recept!), koja se nalazi na popisu opojnih droga, daljnji postupak je isti kao da su ga uhvatili sa npr. jointom marihuane ili bilo kojom drugom drogom.)</a:t>
            </a:r>
          </a:p>
          <a:p>
            <a:pPr>
              <a:buClr>
                <a:srgbClr val="00B0F0"/>
              </a:buClr>
              <a:buSzPct val="85000"/>
              <a:buFont typeface="Wingdings" pitchFamily="2" charset="2"/>
              <a:buNone/>
            </a:pPr>
            <a:endParaRPr lang="hr-HR" sz="900" dirty="0" smtClean="0">
              <a:latin typeface="Georgia" pitchFamily="18" charset="0"/>
            </a:endParaRPr>
          </a:p>
          <a:p>
            <a:pPr>
              <a:buClr>
                <a:srgbClr val="00B0F0"/>
              </a:buClr>
              <a:buSzPct val="85000"/>
              <a:buFont typeface="Wingdings" pitchFamily="2" charset="2"/>
              <a:buChar char="ü"/>
            </a:pPr>
            <a:r>
              <a:rPr lang="hr-HR" dirty="0" smtClean="0">
                <a:latin typeface="Georgia" pitchFamily="18" charset="0"/>
              </a:rPr>
              <a:t>Alkohol usporava rad središnjeg živčanog sustava te je posebno opasno kombinirati ga s drugim “spuštalicama” (kemijskim tvarima koje umanjuju razinu pobuđenosti organizma)</a:t>
            </a:r>
            <a:endParaRPr lang="en-US" dirty="0" smtClean="0">
              <a:latin typeface="Georgia" pitchFamily="18" charset="0"/>
            </a:endParaRPr>
          </a:p>
          <a:p>
            <a:pPr eaLnBrk="1" hangingPunct="1">
              <a:spcBef>
                <a:spcPct val="0"/>
              </a:spcBef>
            </a:pPr>
            <a:endParaRPr lang="hr-HR" dirty="0" smtClean="0"/>
          </a:p>
          <a:p>
            <a:pPr eaLnBrk="1" hangingPunct="1">
              <a:spcBef>
                <a:spcPct val="0"/>
              </a:spcBef>
            </a:pPr>
            <a:endParaRPr lang="hr-HR" dirty="0"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16ED4C9-E1CF-4E9D-A902-6DD527AD1D28}" type="slidenum">
              <a:rPr lang="hr-HR" smtClean="0"/>
              <a:pPr>
                <a:defRPr/>
              </a:pPr>
              <a:t>10</a:t>
            </a:fld>
            <a:endParaRPr lang="hr-H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9"/>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endParaRPr lang="en-US"/>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CE4C625E-E712-485F-AF6E-8ADE8BF295E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61D7309-E5DF-467A-A5CF-3BBC162F41B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7317C8E-DC57-40EB-B36E-095208BC215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6B01D8-3820-4604-A683-718A3E8C061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9"/>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Isosceles Triangle 11"/>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Straight Connector 12"/>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14"/>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F2ACFFAA-B974-4C86-839D-BB8415F0842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BA96218-E4B1-4352-99BE-B1841781FA5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19510388-2312-4833-8F98-9B7C4A98252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19D5C3C0-B460-4351-A28F-9900D6F74AA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4C36CBF4-8519-4054-A058-320D7757CD7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8C53417C-7340-408B-BF35-19F4F410A83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60A37FC3-03FA-4AE3-B1F3-822FF9F4967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a:solidFill>
                  <a:schemeClr val="tx1"/>
                </a:solidFill>
                <a:cs typeface="+mn-cs"/>
              </a:defRPr>
            </a:lvl1pPr>
          </a:lstStyle>
          <a:p>
            <a:pPr>
              <a:defRPr/>
            </a:pPr>
            <a:endParaRPr 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cs typeface="+mn-cs"/>
              </a:defRPr>
            </a:lvl1pPr>
          </a:lstStyle>
          <a:p>
            <a:pPr>
              <a:defRPr/>
            </a:pP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a:solidFill>
                  <a:schemeClr val="tx1"/>
                </a:solidFill>
                <a:cs typeface="+mn-cs"/>
              </a:defRPr>
            </a:lvl1pPr>
          </a:lstStyle>
          <a:p>
            <a:pPr>
              <a:defRPr/>
            </a:pPr>
            <a:fld id="{156F7788-8E2E-475A-98EB-861BDEA21BDF}"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1" r:id="rId1"/>
    <p:sldLayoutId id="2147483812" r:id="rId2"/>
    <p:sldLayoutId id="2147483813" r:id="rId3"/>
    <p:sldLayoutId id="2147483806" r:id="rId4"/>
    <p:sldLayoutId id="2147483814" r:id="rId5"/>
    <p:sldLayoutId id="2147483807" r:id="rId6"/>
    <p:sldLayoutId id="2147483808" r:id="rId7"/>
    <p:sldLayoutId id="2147483815" r:id="rId8"/>
    <p:sldLayoutId id="2147483816" r:id="rId9"/>
    <p:sldLayoutId id="2147483809" r:id="rId10"/>
    <p:sldLayoutId id="2147483810" r:id="rId11"/>
  </p:sldLayoutIdLst>
  <p:txStyles>
    <p:titleStyle>
      <a:lvl1pPr marL="484188" algn="l" rtl="0" eaLnBrk="0" fontAlgn="base" hangingPunct="0">
        <a:spcBef>
          <a:spcPct val="0"/>
        </a:spcBef>
        <a:spcAft>
          <a:spcPct val="0"/>
        </a:spcAft>
        <a:defRPr sz="4200" kern="1200">
          <a:ln w="6350">
            <a:solidFill>
              <a:schemeClr val="accent1">
                <a:shade val="43000"/>
              </a:schemeClr>
            </a:solidFill>
          </a:ln>
          <a:solidFill>
            <a:srgbClr val="FF965C"/>
          </a:solidFill>
          <a:effectLst>
            <a:outerShdw blurRad="26000" dist="26000" dir="14500000" algn="tl" rotWithShape="0">
              <a:srgbClr val="000000">
                <a:alpha val="40000"/>
              </a:srgbClr>
            </a:outerShdw>
          </a:effectLst>
          <a:latin typeface="+mj-lt"/>
          <a:ea typeface="+mj-ea"/>
          <a:cs typeface="+mj-cs"/>
        </a:defRPr>
      </a:lvl1pPr>
      <a:lvl2pPr marL="484188" algn="l" rtl="0" eaLnBrk="0" fontAlgn="base" hangingPunct="0">
        <a:spcBef>
          <a:spcPct val="0"/>
        </a:spcBef>
        <a:spcAft>
          <a:spcPct val="0"/>
        </a:spcAft>
        <a:defRPr sz="4200">
          <a:solidFill>
            <a:srgbClr val="FF965C"/>
          </a:solidFill>
          <a:latin typeface="Century Gothic" pitchFamily="34" charset="0"/>
        </a:defRPr>
      </a:lvl2pPr>
      <a:lvl3pPr marL="484188" algn="l" rtl="0" eaLnBrk="0" fontAlgn="base" hangingPunct="0">
        <a:spcBef>
          <a:spcPct val="0"/>
        </a:spcBef>
        <a:spcAft>
          <a:spcPct val="0"/>
        </a:spcAft>
        <a:defRPr sz="4200">
          <a:solidFill>
            <a:srgbClr val="FF965C"/>
          </a:solidFill>
          <a:latin typeface="Century Gothic" pitchFamily="34" charset="0"/>
        </a:defRPr>
      </a:lvl3pPr>
      <a:lvl4pPr marL="484188" algn="l" rtl="0" eaLnBrk="0" fontAlgn="base" hangingPunct="0">
        <a:spcBef>
          <a:spcPct val="0"/>
        </a:spcBef>
        <a:spcAft>
          <a:spcPct val="0"/>
        </a:spcAft>
        <a:defRPr sz="4200">
          <a:solidFill>
            <a:srgbClr val="FF965C"/>
          </a:solidFill>
          <a:latin typeface="Century Gothic" pitchFamily="34" charset="0"/>
        </a:defRPr>
      </a:lvl4pPr>
      <a:lvl5pPr marL="484188" algn="l" rtl="0" eaLnBrk="0" fontAlgn="base" hangingPunct="0">
        <a:spcBef>
          <a:spcPct val="0"/>
        </a:spcBef>
        <a:spcAft>
          <a:spcPct val="0"/>
        </a:spcAft>
        <a:defRPr sz="4200">
          <a:solidFill>
            <a:srgbClr val="FF965C"/>
          </a:solidFill>
          <a:latin typeface="Century Gothic" pitchFamily="34" charset="0"/>
        </a:defRPr>
      </a:lvl5pPr>
      <a:lvl6pPr marL="941388" algn="l" rtl="0" fontAlgn="base">
        <a:spcBef>
          <a:spcPct val="0"/>
        </a:spcBef>
        <a:spcAft>
          <a:spcPct val="0"/>
        </a:spcAft>
        <a:defRPr sz="4200">
          <a:solidFill>
            <a:srgbClr val="FF965C"/>
          </a:solidFill>
          <a:latin typeface="Century Gothic" pitchFamily="34" charset="0"/>
        </a:defRPr>
      </a:lvl6pPr>
      <a:lvl7pPr marL="1398588" algn="l" rtl="0" fontAlgn="base">
        <a:spcBef>
          <a:spcPct val="0"/>
        </a:spcBef>
        <a:spcAft>
          <a:spcPct val="0"/>
        </a:spcAft>
        <a:defRPr sz="4200">
          <a:solidFill>
            <a:srgbClr val="FF965C"/>
          </a:solidFill>
          <a:latin typeface="Century Gothic" pitchFamily="34" charset="0"/>
        </a:defRPr>
      </a:lvl7pPr>
      <a:lvl8pPr marL="1855788" algn="l" rtl="0" fontAlgn="base">
        <a:spcBef>
          <a:spcPct val="0"/>
        </a:spcBef>
        <a:spcAft>
          <a:spcPct val="0"/>
        </a:spcAft>
        <a:defRPr sz="4200">
          <a:solidFill>
            <a:srgbClr val="FF965C"/>
          </a:solidFill>
          <a:latin typeface="Century Gothic" pitchFamily="34" charset="0"/>
        </a:defRPr>
      </a:lvl8pPr>
      <a:lvl9pPr marL="2312988" algn="l" rtl="0" fontAlgn="base">
        <a:spcBef>
          <a:spcPct val="0"/>
        </a:spcBef>
        <a:spcAft>
          <a:spcPct val="0"/>
        </a:spcAft>
        <a:defRPr sz="4200">
          <a:solidFill>
            <a:srgbClr val="FF965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EAF90"/>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hr/url?sa=i&amp;rct=j&amp;q=&amp;esrc=s&amp;frm=1&amp;source=images&amp;cd=&amp;cad=rja&amp;docid=fv-oiFkiENqejM&amp;tbnid=xvC0SzhyFPdfPM:&amp;ved=0CAUQjRw&amp;url=http://djdeutschland.wordpress.com/2011/06/&amp;ei=Z7E2Utm4NcXvswagxYCgDw&amp;psig=AFQjCNHsr0bnkWi-W2AgEZIVjyFFHOyrPA&amp;ust=137940247029605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14348" y="428604"/>
            <a:ext cx="8215370" cy="1428760"/>
          </a:xfrm>
        </p:spPr>
        <p:txBody>
          <a:bodyPr/>
          <a:lstStyle/>
          <a:p>
            <a:pPr marL="484632" eaLnBrk="1" fontAlgn="auto" hangingPunct="1">
              <a:spcAft>
                <a:spcPts val="0"/>
              </a:spcAft>
              <a:defRPr/>
            </a:pPr>
            <a:r>
              <a:rPr lang="sr-Latn-CS" sz="6600" dirty="0" smtClean="0">
                <a:solidFill>
                  <a:schemeClr val="accent2">
                    <a:lumMod val="20000"/>
                    <a:lumOff val="80000"/>
                  </a:schemeClr>
                </a:solidFill>
                <a:effectLst>
                  <a:outerShdw blurRad="38100" dist="38100" dir="2700000" algn="tl">
                    <a:srgbClr val="000000">
                      <a:alpha val="43137"/>
                    </a:srgbClr>
                  </a:outerShdw>
                </a:effectLst>
                <a:latin typeface="Georgia" pitchFamily="18" charset="0"/>
              </a:rPr>
              <a:t>NULA PROMILA</a:t>
            </a:r>
          </a:p>
        </p:txBody>
      </p:sp>
      <p:sp>
        <p:nvSpPr>
          <p:cNvPr id="3075" name="Rectangle 3"/>
          <p:cNvSpPr>
            <a:spLocks noGrp="1" noChangeArrowheads="1"/>
          </p:cNvSpPr>
          <p:nvPr>
            <p:ph type="subTitle" idx="1"/>
          </p:nvPr>
        </p:nvSpPr>
        <p:spPr>
          <a:xfrm>
            <a:off x="1785918" y="5357813"/>
            <a:ext cx="5286412" cy="1360487"/>
          </a:xfrm>
        </p:spPr>
        <p:txBody>
          <a:bodyPr>
            <a:normAutofit/>
          </a:bodyPr>
          <a:lstStyle/>
          <a:p>
            <a:pPr algn="l" eaLnBrk="1" fontAlgn="auto" hangingPunct="1">
              <a:spcAft>
                <a:spcPts val="0"/>
              </a:spcAft>
              <a:buFont typeface="Wingdings 2"/>
              <a:buNone/>
              <a:defRPr/>
            </a:pPr>
            <a:endParaRPr lang="hr-HR" sz="1600" b="1" dirty="0" smtClean="0">
              <a:solidFill>
                <a:srgbClr val="FFC000"/>
              </a:solidFill>
              <a:latin typeface="Georgia" pitchFamily="18" charset="0"/>
            </a:endParaRPr>
          </a:p>
          <a:p>
            <a:pPr algn="l" eaLnBrk="1" fontAlgn="auto" hangingPunct="1">
              <a:spcAft>
                <a:spcPts val="0"/>
              </a:spcAft>
              <a:buFont typeface="Wingdings 2"/>
              <a:buNone/>
              <a:defRPr/>
            </a:pPr>
            <a:endParaRPr lang="hr-HR" sz="1600" b="1" dirty="0" smtClean="0">
              <a:solidFill>
                <a:srgbClr val="FFC000"/>
              </a:solidFill>
              <a:latin typeface="Georgia" pitchFamily="18" charset="0"/>
            </a:endParaRPr>
          </a:p>
          <a:p>
            <a:pPr algn="l" eaLnBrk="1" fontAlgn="auto" hangingPunct="1">
              <a:spcAft>
                <a:spcPts val="0"/>
              </a:spcAft>
              <a:buFont typeface="Wingdings 2"/>
              <a:buNone/>
              <a:defRPr/>
            </a:pPr>
            <a:r>
              <a:rPr lang="hr-HR" sz="1200" dirty="0" smtClean="0">
                <a:solidFill>
                  <a:srgbClr val="FFC000"/>
                </a:solidFill>
                <a:latin typeface="Antique Olive CompactPS" pitchFamily="34" charset="0"/>
              </a:rPr>
              <a:t>ZDRAV ZA 5!</a:t>
            </a:r>
          </a:p>
          <a:p>
            <a:pPr algn="l" eaLnBrk="1" fontAlgn="auto" hangingPunct="1">
              <a:spcAft>
                <a:spcPts val="0"/>
              </a:spcAft>
              <a:buFont typeface="Wingdings 2"/>
              <a:buNone/>
              <a:defRPr/>
            </a:pPr>
            <a:r>
              <a:rPr lang="hr-HR" sz="1200" dirty="0" smtClean="0">
                <a:solidFill>
                  <a:srgbClr val="FFC000"/>
                </a:solidFill>
                <a:latin typeface="Antique Olive CompactPS" pitchFamily="34" charset="0"/>
              </a:rPr>
              <a:t>Promocija sigurnosti i javnozdravstvene samosvijesti </a:t>
            </a:r>
          </a:p>
          <a:p>
            <a:pPr algn="l" eaLnBrk="1" fontAlgn="auto" hangingPunct="1">
              <a:spcAft>
                <a:spcPts val="0"/>
              </a:spcAft>
              <a:buFont typeface="Wingdings 2"/>
              <a:buNone/>
              <a:defRPr/>
            </a:pPr>
            <a:r>
              <a:rPr lang="hr-HR" sz="1200" dirty="0" smtClean="0">
                <a:solidFill>
                  <a:srgbClr val="FFC000"/>
                </a:solidFill>
                <a:latin typeface="Antique Olive CompactPS" pitchFamily="34" charset="0"/>
              </a:rPr>
              <a:t>šk. god. 2013./2014.</a:t>
            </a:r>
          </a:p>
          <a:p>
            <a:pPr algn="l" eaLnBrk="1" fontAlgn="auto" hangingPunct="1">
              <a:spcAft>
                <a:spcPts val="0"/>
              </a:spcAft>
              <a:buFont typeface="Wingdings 2"/>
              <a:buNone/>
              <a:defRPr/>
            </a:pPr>
            <a:endParaRPr lang="en-US" sz="2400" dirty="0" smtClean="0">
              <a:solidFill>
                <a:schemeClr val="accent1"/>
              </a:solidFill>
              <a:latin typeface="Georgia" pitchFamily="18" charset="0"/>
            </a:endParaRPr>
          </a:p>
        </p:txBody>
      </p:sp>
      <p:pic>
        <p:nvPicPr>
          <p:cNvPr id="15363" name="Picture 3" descr="pokus.png"/>
          <p:cNvPicPr>
            <a:picLocks noChangeAspect="1"/>
          </p:cNvPicPr>
          <p:nvPr/>
        </p:nvPicPr>
        <p:blipFill>
          <a:blip r:embed="rId2" cstate="print"/>
          <a:srcRect/>
          <a:stretch>
            <a:fillRect/>
          </a:stretch>
        </p:blipFill>
        <p:spPr bwMode="auto">
          <a:xfrm>
            <a:off x="428625" y="5500688"/>
            <a:ext cx="1247775" cy="1203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42844" y="115888"/>
            <a:ext cx="8532844" cy="1301750"/>
          </a:xfrm>
        </p:spPr>
        <p:txBody>
          <a:bodyPr/>
          <a:lstStyle/>
          <a:p>
            <a:pPr marL="484632" eaLnBrk="1" fontAlgn="auto" hangingPunct="1">
              <a:spcAft>
                <a:spcPts val="0"/>
              </a:spcAft>
              <a:defRPr/>
            </a:pPr>
            <a:r>
              <a:rPr lang="hr-HR" sz="3600" b="1" dirty="0" smtClean="0">
                <a:solidFill>
                  <a:srgbClr val="FF6600"/>
                </a:solidFill>
                <a:latin typeface="Georgia" pitchFamily="18" charset="0"/>
              </a:rPr>
              <a:t>Ostale droge povećavaju efekte konzumacije alkohola.</a:t>
            </a:r>
            <a:endParaRPr lang="en-US" sz="3600" b="1" dirty="0" smtClean="0">
              <a:solidFill>
                <a:srgbClr val="FF6600"/>
              </a:solidFill>
              <a:latin typeface="Georgia" pitchFamily="18" charset="0"/>
            </a:endParaRPr>
          </a:p>
        </p:txBody>
      </p:sp>
      <p:sp>
        <p:nvSpPr>
          <p:cNvPr id="48131" name="Rectangle 3"/>
          <p:cNvSpPr>
            <a:spLocks noGrp="1" noChangeArrowheads="1"/>
          </p:cNvSpPr>
          <p:nvPr>
            <p:ph idx="1"/>
          </p:nvPr>
        </p:nvSpPr>
        <p:spPr>
          <a:xfrm>
            <a:off x="285750" y="1600200"/>
            <a:ext cx="8858250" cy="4924425"/>
          </a:xfrm>
        </p:spPr>
        <p:txBody>
          <a:bodyPr>
            <a:normAutofit/>
          </a:bodyPr>
          <a:lstStyle/>
          <a:p>
            <a:pPr marL="448056" indent="-384048" eaLnBrk="1" fontAlgn="auto" hangingPunct="1">
              <a:spcAft>
                <a:spcPts val="0"/>
              </a:spcAft>
              <a:buClr>
                <a:srgbClr val="00B0F0"/>
              </a:buClr>
              <a:buSzPct val="85000"/>
              <a:buFont typeface="Wingdings" pitchFamily="2" charset="2"/>
              <a:buChar char="ü"/>
              <a:defRPr/>
            </a:pPr>
            <a:r>
              <a:rPr lang="hr-HR" b="1" dirty="0" smtClean="0">
                <a:solidFill>
                  <a:srgbClr val="66FFFF"/>
                </a:solidFill>
                <a:latin typeface="Georgia" pitchFamily="18" charset="0"/>
              </a:rPr>
              <a:t>TOČNO!</a:t>
            </a:r>
          </a:p>
          <a:p>
            <a:pPr marL="448056" indent="-384048" eaLnBrk="1" fontAlgn="auto" hangingPunct="1">
              <a:spcAft>
                <a:spcPts val="0"/>
              </a:spcAft>
              <a:buClr>
                <a:srgbClr val="00B0F0"/>
              </a:buClr>
              <a:buSzPct val="85000"/>
              <a:buFont typeface="Wingdings" pitchFamily="2" charset="2"/>
              <a:buNone/>
              <a:defRPr/>
            </a:pPr>
            <a:endParaRPr lang="hr-HR" b="1" dirty="0" smtClean="0">
              <a:solidFill>
                <a:schemeClr val="accent6">
                  <a:lumMod val="60000"/>
                  <a:lumOff val="40000"/>
                </a:schemeClr>
              </a:solidFill>
              <a:latin typeface="Georgia" pitchFamily="18" charset="0"/>
            </a:endParaRPr>
          </a:p>
          <a:p>
            <a:pPr marL="448056" indent="-384048" eaLnBrk="1" fontAlgn="auto" hangingPunct="1">
              <a:spcAft>
                <a:spcPts val="0"/>
              </a:spcAft>
              <a:buClr>
                <a:srgbClr val="00B0F0"/>
              </a:buClr>
              <a:buSzPct val="85000"/>
              <a:buFont typeface="Wingdings" pitchFamily="2" charset="2"/>
              <a:buNone/>
              <a:defRPr/>
            </a:pPr>
            <a:endParaRPr lang="hr-HR" b="1" dirty="0" smtClean="0">
              <a:solidFill>
                <a:schemeClr val="accent6">
                  <a:lumMod val="60000"/>
                  <a:lumOff val="40000"/>
                </a:schemeClr>
              </a:solidFill>
              <a:latin typeface="Georgia" pitchFamily="18" charset="0"/>
            </a:endParaRPr>
          </a:p>
          <a:p>
            <a:pPr marL="448056" indent="-384048" eaLnBrk="1" fontAlgn="auto" hangingPunct="1">
              <a:spcAft>
                <a:spcPts val="0"/>
              </a:spcAft>
              <a:buClr>
                <a:srgbClr val="00B0F0"/>
              </a:buClr>
              <a:buSzPct val="85000"/>
              <a:buFont typeface="Wingdings" pitchFamily="2" charset="2"/>
              <a:buChar char="ü"/>
              <a:defRPr/>
            </a:pPr>
            <a:r>
              <a:rPr lang="hr-HR" b="1" dirty="0" smtClean="0">
                <a:latin typeface="Georgia" pitchFamily="18" charset="0"/>
              </a:rPr>
              <a:t>Loše reakcije s alkoholom </a:t>
            </a:r>
            <a:r>
              <a:rPr lang="hr-HR" b="1" dirty="0" smtClean="0">
                <a:latin typeface="Georgia" pitchFamily="18" charset="0"/>
                <a:sym typeface="Wingdings" pitchFamily="2" charset="2"/>
              </a:rPr>
              <a:t></a:t>
            </a:r>
            <a:r>
              <a:rPr lang="hr-HR" b="1" dirty="0" smtClean="0">
                <a:latin typeface="Georgia" pitchFamily="18" charset="0"/>
              </a:rPr>
              <a:t>negativne posljedice</a:t>
            </a:r>
          </a:p>
          <a:p>
            <a:pPr marL="448056" indent="-384048" eaLnBrk="1" fontAlgn="auto" hangingPunct="1">
              <a:spcAft>
                <a:spcPts val="0"/>
              </a:spcAft>
              <a:buClr>
                <a:srgbClr val="00B0F0"/>
              </a:buClr>
              <a:buSzPct val="85000"/>
              <a:buFont typeface="Wingdings" pitchFamily="2" charset="2"/>
              <a:buNone/>
              <a:defRPr/>
            </a:pPr>
            <a:endParaRPr lang="hr-HR" sz="1800" b="1" dirty="0" smtClean="0">
              <a:latin typeface="Georgia" pitchFamily="18" charset="0"/>
            </a:endParaRPr>
          </a:p>
          <a:p>
            <a:pPr marL="448056" indent="-384048" eaLnBrk="1" fontAlgn="auto" hangingPunct="1">
              <a:spcAft>
                <a:spcPts val="0"/>
              </a:spcAft>
              <a:buClr>
                <a:srgbClr val="00B0F0"/>
              </a:buClr>
              <a:buSzPct val="85000"/>
              <a:buFont typeface="Wingdings" pitchFamily="2" charset="2"/>
              <a:buChar char="ü"/>
              <a:defRPr/>
            </a:pPr>
            <a:r>
              <a:rPr lang="hr-HR" b="1" dirty="0" smtClean="0">
                <a:latin typeface="Georgia" pitchFamily="18" charset="0"/>
              </a:rPr>
              <a:t>OPASNO s drugim “spuštalicama”</a:t>
            </a:r>
            <a:endParaRPr lang="en-US" b="1" dirty="0" smtClean="0">
              <a:latin typeface="Georgia" pitchFamily="18" charset="0"/>
            </a:endParaRPr>
          </a:p>
        </p:txBody>
      </p:sp>
      <p:pic>
        <p:nvPicPr>
          <p:cNvPr id="12292" name="Picture 7" descr="http://t3.gstatic.com/images?q=tbn:ANd9GcSeINh2ESDIxhaTHjbihwevsGhkIjI-H6UogCBzDg-HFtOhtRE1"/>
          <p:cNvPicPr>
            <a:picLocks noChangeAspect="1" noChangeArrowheads="1"/>
          </p:cNvPicPr>
          <p:nvPr/>
        </p:nvPicPr>
        <p:blipFill>
          <a:blip r:embed="rId3" cstate="print"/>
          <a:srcRect/>
          <a:stretch>
            <a:fillRect/>
          </a:stretch>
        </p:blipFill>
        <p:spPr bwMode="auto">
          <a:xfrm>
            <a:off x="6143636" y="1357298"/>
            <a:ext cx="2705100" cy="16954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3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1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42844" y="0"/>
            <a:ext cx="8543956" cy="1928802"/>
          </a:xfrm>
        </p:spPr>
        <p:txBody>
          <a:bodyPr>
            <a:noAutofit/>
          </a:bodyPr>
          <a:lstStyle/>
          <a:p>
            <a:pPr marL="484632" eaLnBrk="1" fontAlgn="auto" hangingPunct="1">
              <a:spcAft>
                <a:spcPts val="0"/>
              </a:spcAft>
              <a:defRPr/>
            </a:pPr>
            <a:r>
              <a:rPr lang="hr-HR" sz="3600" b="1" dirty="0" smtClean="0">
                <a:solidFill>
                  <a:srgbClr val="FF6600"/>
                </a:solidFill>
                <a:latin typeface="Georgia" pitchFamily="18" charset="0"/>
              </a:rPr>
              <a:t>Onaj tko često pije, koristi alkohol  kao sredstvo za rješavanje problema.</a:t>
            </a:r>
            <a:endParaRPr lang="hr-HR" sz="3600" b="1" dirty="0" smtClean="0">
              <a:solidFill>
                <a:srgbClr val="FF6600"/>
              </a:solidFill>
            </a:endParaRPr>
          </a:p>
        </p:txBody>
      </p:sp>
      <p:sp>
        <p:nvSpPr>
          <p:cNvPr id="3" name="Content Placeholder 2"/>
          <p:cNvSpPr>
            <a:spLocks noGrp="1"/>
          </p:cNvSpPr>
          <p:nvPr>
            <p:ph idx="1"/>
          </p:nvPr>
        </p:nvSpPr>
        <p:spPr>
          <a:xfrm>
            <a:off x="285750" y="1600200"/>
            <a:ext cx="8715375" cy="5114925"/>
          </a:xfrm>
        </p:spPr>
        <p:txBody>
          <a:bodyPr>
            <a:normAutofit/>
          </a:bodyPr>
          <a:lstStyle/>
          <a:p>
            <a:pPr marL="448056" indent="-384048" eaLnBrk="1" fontAlgn="auto" hangingPunct="1">
              <a:spcAft>
                <a:spcPts val="0"/>
              </a:spcAft>
              <a:buClr>
                <a:srgbClr val="00B0F0"/>
              </a:buClr>
              <a:buSzPct val="85000"/>
              <a:buFont typeface="Wingdings" pitchFamily="2" charset="2"/>
              <a:buChar char="ü"/>
              <a:defRPr/>
            </a:pPr>
            <a:endParaRPr lang="hr-HR" b="1" dirty="0" smtClean="0">
              <a:solidFill>
                <a:srgbClr val="66FFFF"/>
              </a:solidFill>
              <a:latin typeface="Georgia" pitchFamily="18" charset="0"/>
            </a:endParaRPr>
          </a:p>
          <a:p>
            <a:pPr marL="448056" indent="-384048" eaLnBrk="1" fontAlgn="auto" hangingPunct="1">
              <a:spcAft>
                <a:spcPts val="0"/>
              </a:spcAft>
              <a:buClr>
                <a:srgbClr val="00B0F0"/>
              </a:buClr>
              <a:buSzPct val="85000"/>
              <a:buFont typeface="Wingdings" pitchFamily="2" charset="2"/>
              <a:buChar char="ü"/>
              <a:defRPr/>
            </a:pPr>
            <a:r>
              <a:rPr lang="hr-HR" b="1" dirty="0" smtClean="0">
                <a:solidFill>
                  <a:srgbClr val="66FFFF"/>
                </a:solidFill>
                <a:latin typeface="Georgia" pitchFamily="18" charset="0"/>
              </a:rPr>
              <a:t>TOČNO!</a:t>
            </a:r>
          </a:p>
          <a:p>
            <a:pPr marL="448056" indent="-384048" eaLnBrk="1" fontAlgn="auto" hangingPunct="1">
              <a:spcAft>
                <a:spcPts val="0"/>
              </a:spcAft>
              <a:buClr>
                <a:srgbClr val="00B0F0"/>
              </a:buClr>
              <a:buSzPct val="85000"/>
              <a:buFont typeface="Wingdings" pitchFamily="2" charset="2"/>
              <a:buNone/>
              <a:defRPr/>
            </a:pPr>
            <a:endParaRPr lang="hr-HR" sz="900" b="1" dirty="0" smtClean="0">
              <a:solidFill>
                <a:schemeClr val="accent6">
                  <a:lumMod val="60000"/>
                  <a:lumOff val="40000"/>
                </a:schemeClr>
              </a:solidFill>
              <a:latin typeface="Georgia" pitchFamily="18" charset="0"/>
            </a:endParaRPr>
          </a:p>
          <a:p>
            <a:pPr marL="448056" indent="-384048" eaLnBrk="1" fontAlgn="auto" hangingPunct="1">
              <a:spcAft>
                <a:spcPts val="0"/>
              </a:spcAft>
              <a:buClr>
                <a:srgbClr val="00B0F0"/>
              </a:buClr>
              <a:buSzPct val="85000"/>
              <a:buFont typeface="Wingdings" pitchFamily="2" charset="2"/>
              <a:buChar char="ü"/>
              <a:defRPr/>
            </a:pPr>
            <a:endParaRPr lang="hr-HR" sz="800" dirty="0" smtClean="0">
              <a:latin typeface="Georgia" pitchFamily="18" charset="0"/>
            </a:endParaRPr>
          </a:p>
          <a:p>
            <a:pPr marL="448056" indent="-384048" eaLnBrk="1" fontAlgn="auto" hangingPunct="1">
              <a:spcAft>
                <a:spcPts val="0"/>
              </a:spcAft>
              <a:buClr>
                <a:srgbClr val="00B0F0"/>
              </a:buClr>
              <a:buSzPct val="85000"/>
              <a:buFont typeface="Wingdings" pitchFamily="2" charset="2"/>
              <a:buChar char="ü"/>
              <a:defRPr/>
            </a:pPr>
            <a:r>
              <a:rPr lang="hr-HR" b="1" dirty="0" smtClean="0">
                <a:latin typeface="Georgia" pitchFamily="18" charset="0"/>
              </a:rPr>
              <a:t>Alkohol = sredstvo nošenja </a:t>
            </a:r>
          </a:p>
          <a:p>
            <a:pPr marL="448056" indent="-384048" eaLnBrk="1" fontAlgn="auto" hangingPunct="1">
              <a:spcAft>
                <a:spcPts val="0"/>
              </a:spcAft>
              <a:buClr>
                <a:srgbClr val="00B0F0"/>
              </a:buClr>
              <a:buSzPct val="85000"/>
              <a:buFont typeface="Wingdings 2" pitchFamily="18" charset="2"/>
              <a:buNone/>
              <a:defRPr/>
            </a:pPr>
            <a:r>
              <a:rPr lang="hr-HR" b="1" dirty="0" smtClean="0">
                <a:latin typeface="Georgia" pitchFamily="18" charset="0"/>
              </a:rPr>
              <a:t>    sa stresnim situacijama</a:t>
            </a:r>
          </a:p>
          <a:p>
            <a:pPr marL="448056" indent="-384048" eaLnBrk="1" fontAlgn="auto" hangingPunct="1">
              <a:spcAft>
                <a:spcPts val="0"/>
              </a:spcAft>
              <a:buClr>
                <a:srgbClr val="00B0F0"/>
              </a:buClr>
              <a:buSzPct val="85000"/>
              <a:buFont typeface="Wingdings" pitchFamily="2" charset="2"/>
              <a:buNone/>
              <a:defRPr/>
            </a:pPr>
            <a:endParaRPr lang="hr-HR" sz="900" b="1" dirty="0" smtClean="0">
              <a:latin typeface="Georgia" pitchFamily="18" charset="0"/>
            </a:endParaRPr>
          </a:p>
          <a:p>
            <a:pPr marL="448056" indent="-384048" eaLnBrk="1" fontAlgn="auto" hangingPunct="1">
              <a:spcAft>
                <a:spcPts val="0"/>
              </a:spcAft>
              <a:buClr>
                <a:srgbClr val="00B0F0"/>
              </a:buClr>
              <a:buSzPct val="85000"/>
              <a:buFont typeface="Wingdings" pitchFamily="2" charset="2"/>
              <a:buNone/>
              <a:defRPr/>
            </a:pPr>
            <a:endParaRPr lang="hr-HR" sz="800" dirty="0" smtClean="0">
              <a:latin typeface="Georgia" pitchFamily="18" charset="0"/>
            </a:endParaRPr>
          </a:p>
          <a:p>
            <a:pPr marL="448056" indent="-384048" eaLnBrk="1" fontAlgn="auto" hangingPunct="1">
              <a:spcAft>
                <a:spcPts val="0"/>
              </a:spcAft>
              <a:buClr>
                <a:srgbClr val="00B0F0"/>
              </a:buClr>
              <a:buSzPct val="85000"/>
              <a:buFont typeface="Wingdings" pitchFamily="2" charset="2"/>
              <a:buChar char="ü"/>
              <a:defRPr/>
            </a:pPr>
            <a:r>
              <a:rPr lang="hr-HR" b="1" dirty="0" smtClean="0">
                <a:latin typeface="Georgia" pitchFamily="18" charset="0"/>
              </a:rPr>
              <a:t>NE rješava, već STVARA probleme</a:t>
            </a:r>
          </a:p>
          <a:p>
            <a:pPr marL="448056" indent="-384048" eaLnBrk="1" fontAlgn="auto" hangingPunct="1">
              <a:spcAft>
                <a:spcPts val="0"/>
              </a:spcAft>
              <a:buFont typeface="Wingdings" pitchFamily="2" charset="2"/>
              <a:buNone/>
              <a:defRPr/>
            </a:pPr>
            <a:endParaRPr lang="hr-HR" dirty="0" smtClean="0"/>
          </a:p>
        </p:txBody>
      </p:sp>
      <p:pic>
        <p:nvPicPr>
          <p:cNvPr id="13316" name="Picture 7" descr="http://ifightthelaw.files.wordpress.com/2010/11/homer-drunk1.jpg"/>
          <p:cNvPicPr>
            <a:picLocks noChangeAspect="1" noChangeArrowheads="1"/>
          </p:cNvPicPr>
          <p:nvPr/>
        </p:nvPicPr>
        <p:blipFill>
          <a:blip r:embed="rId3" cstate="print"/>
          <a:srcRect/>
          <a:stretch>
            <a:fillRect/>
          </a:stretch>
        </p:blipFill>
        <p:spPr bwMode="auto">
          <a:xfrm>
            <a:off x="7162800" y="1142984"/>
            <a:ext cx="1981200" cy="2000250"/>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7494"/>
            <a:ext cx="8784976" cy="1399032"/>
          </a:xfrm>
        </p:spPr>
        <p:txBody>
          <a:bodyPr>
            <a:noAutofit/>
          </a:bodyPr>
          <a:lstStyle/>
          <a:p>
            <a:pPr marL="484632" eaLnBrk="1" fontAlgn="auto" hangingPunct="1">
              <a:spcAft>
                <a:spcPts val="0"/>
              </a:spcAft>
              <a:defRPr/>
            </a:pPr>
            <a:r>
              <a:rPr lang="hr-HR" sz="3600" b="1" dirty="0" smtClean="0">
                <a:solidFill>
                  <a:schemeClr val="accent1">
                    <a:tint val="83000"/>
                    <a:satMod val="150000"/>
                  </a:schemeClr>
                </a:solidFill>
                <a:latin typeface="Georgia" pitchFamily="18" charset="0"/>
              </a:rPr>
              <a:t>Bezalkoholno pivo ne sadrži alkohol.</a:t>
            </a:r>
            <a:r>
              <a:rPr lang="hr-HR" sz="3200" b="1" dirty="0" smtClean="0">
                <a:solidFill>
                  <a:schemeClr val="accent1">
                    <a:tint val="83000"/>
                    <a:satMod val="150000"/>
                  </a:schemeClr>
                </a:solidFill>
                <a:latin typeface="Georgia" pitchFamily="18" charset="0"/>
              </a:rPr>
              <a:t/>
            </a:r>
            <a:br>
              <a:rPr lang="hr-HR" sz="3200" b="1" dirty="0" smtClean="0">
                <a:solidFill>
                  <a:schemeClr val="accent1">
                    <a:tint val="83000"/>
                    <a:satMod val="150000"/>
                  </a:schemeClr>
                </a:solidFill>
                <a:latin typeface="Georgia" pitchFamily="18" charset="0"/>
              </a:rPr>
            </a:br>
            <a:endParaRPr lang="hr-HR" sz="3200" dirty="0">
              <a:solidFill>
                <a:schemeClr val="accent1">
                  <a:tint val="83000"/>
                  <a:satMod val="150000"/>
                </a:schemeClr>
              </a:solidFill>
              <a:latin typeface="Georgia" pitchFamily="18" charset="0"/>
            </a:endParaRPr>
          </a:p>
        </p:txBody>
      </p:sp>
      <p:sp>
        <p:nvSpPr>
          <p:cNvPr id="20483" name="Content Placeholder 2"/>
          <p:cNvSpPr>
            <a:spLocks noGrp="1"/>
          </p:cNvSpPr>
          <p:nvPr>
            <p:ph idx="1"/>
          </p:nvPr>
        </p:nvSpPr>
        <p:spPr>
          <a:xfrm>
            <a:off x="395288" y="2133600"/>
            <a:ext cx="8229600" cy="4572000"/>
          </a:xfrm>
        </p:spPr>
        <p:txBody>
          <a:bodyPr/>
          <a:lstStyle/>
          <a:p>
            <a:pPr eaLnBrk="1" hangingPunct="1">
              <a:buClr>
                <a:srgbClr val="FF0000"/>
              </a:buClr>
              <a:buSzPct val="130000"/>
              <a:buFont typeface="Georgia" pitchFamily="18" charset="0"/>
              <a:buChar char="×"/>
            </a:pPr>
            <a:r>
              <a:rPr lang="hr-HR" b="1" smtClean="0">
                <a:solidFill>
                  <a:srgbClr val="20FFFF"/>
                </a:solidFill>
                <a:latin typeface="Georgia" pitchFamily="18" charset="0"/>
              </a:rPr>
              <a:t>NETOČNO!</a:t>
            </a:r>
          </a:p>
          <a:p>
            <a:pPr eaLnBrk="1" hangingPunct="1">
              <a:buClr>
                <a:srgbClr val="00B0F0"/>
              </a:buClr>
              <a:buSzPct val="85000"/>
              <a:buFont typeface="Georgia" pitchFamily="18" charset="0"/>
              <a:buChar char="√"/>
            </a:pPr>
            <a:endParaRPr lang="hr-HR" b="1" smtClean="0">
              <a:solidFill>
                <a:srgbClr val="20FFFF"/>
              </a:solidFill>
              <a:latin typeface="Georgia" pitchFamily="18" charset="0"/>
            </a:endParaRPr>
          </a:p>
          <a:p>
            <a:pPr eaLnBrk="1" hangingPunct="1">
              <a:buClr>
                <a:srgbClr val="00B0F0"/>
              </a:buClr>
              <a:buSzPct val="85000"/>
              <a:buFont typeface="Wingdings 2" pitchFamily="18" charset="2"/>
              <a:buNone/>
            </a:pPr>
            <a:endParaRPr lang="hr-HR" b="1" smtClean="0">
              <a:solidFill>
                <a:srgbClr val="20FFFF"/>
              </a:solidFill>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Deklaracije proizvoda!</a:t>
            </a:r>
          </a:p>
          <a:p>
            <a:pPr eaLnBrk="1" hangingPunct="1">
              <a:buClr>
                <a:srgbClr val="00B0F0"/>
              </a:buClr>
              <a:buSzPct val="85000"/>
              <a:buFont typeface="Wingdings" pitchFamily="2" charset="2"/>
              <a:buChar char="ü"/>
            </a:pPr>
            <a:r>
              <a:rPr lang="hr-HR" b="1" smtClean="0">
                <a:latin typeface="Georgia" pitchFamily="18" charset="0"/>
              </a:rPr>
              <a:t>Sadržavaju i do </a:t>
            </a:r>
            <a:r>
              <a:rPr lang="hr-HR" b="1" smtClean="0">
                <a:solidFill>
                  <a:srgbClr val="66FFFF"/>
                </a:solidFill>
                <a:latin typeface="Georgia" pitchFamily="18" charset="0"/>
              </a:rPr>
              <a:t>0,5%</a:t>
            </a:r>
            <a:r>
              <a:rPr lang="hr-HR" b="1" smtClean="0">
                <a:latin typeface="Georgia" pitchFamily="18" charset="0"/>
              </a:rPr>
              <a:t> alkohola.</a:t>
            </a:r>
          </a:p>
          <a:p>
            <a:pPr eaLnBrk="1" hangingPunct="1">
              <a:buClr>
                <a:srgbClr val="00B0F0"/>
              </a:buClr>
              <a:buSzPct val="85000"/>
              <a:buFont typeface="Georgia" pitchFamily="18" charset="0"/>
              <a:buChar char="√"/>
            </a:pPr>
            <a:endParaRPr lang="hr-HR" b="1" smtClean="0">
              <a:solidFill>
                <a:srgbClr val="20FFFF"/>
              </a:solidFill>
              <a:latin typeface="Georgia" pitchFamily="18" charset="0"/>
            </a:endParaRPr>
          </a:p>
          <a:p>
            <a:pPr eaLnBrk="1" hangingPunct="1"/>
            <a:endParaRPr lang="hr-HR" smtClean="0"/>
          </a:p>
        </p:txBody>
      </p:sp>
      <p:pic>
        <p:nvPicPr>
          <p:cNvPr id="1026" name="Picture 2" descr="http://djdeutschland.files.wordpress.com/2011/06/roter_button_null_prozent.jpg">
            <a:hlinkClick r:id="rId3"/>
          </p:cNvPr>
          <p:cNvPicPr>
            <a:picLocks noChangeAspect="1" noChangeArrowheads="1"/>
          </p:cNvPicPr>
          <p:nvPr/>
        </p:nvPicPr>
        <p:blipFill>
          <a:blip r:embed="rId4" cstate="print"/>
          <a:srcRect/>
          <a:stretch>
            <a:fillRect/>
          </a:stretch>
        </p:blipFill>
        <p:spPr bwMode="auto">
          <a:xfrm>
            <a:off x="6156176" y="980728"/>
            <a:ext cx="2746276" cy="27462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marL="484632" eaLnBrk="1" fontAlgn="auto" hangingPunct="1">
              <a:spcAft>
                <a:spcPts val="0"/>
              </a:spcAft>
              <a:defRPr/>
            </a:pPr>
            <a:r>
              <a:rPr lang="hr-HR" b="1" dirty="0" smtClean="0">
                <a:solidFill>
                  <a:srgbClr val="FF6600"/>
                </a:solidFill>
                <a:latin typeface="Georgia" pitchFamily="18" charset="0"/>
              </a:rPr>
              <a:t>VRŠNJAČKI PRITISAK</a:t>
            </a:r>
            <a:endParaRPr lang="en-US" b="1" dirty="0" smtClean="0">
              <a:solidFill>
                <a:srgbClr val="FF6600"/>
              </a:solidFill>
              <a:latin typeface="Georgia" pitchFamily="18" charset="0"/>
            </a:endParaRPr>
          </a:p>
        </p:txBody>
      </p:sp>
      <p:sp>
        <p:nvSpPr>
          <p:cNvPr id="49155" name="Rectangle 3"/>
          <p:cNvSpPr>
            <a:spLocks noGrp="1" noChangeArrowheads="1"/>
          </p:cNvSpPr>
          <p:nvPr>
            <p:ph idx="1"/>
          </p:nvPr>
        </p:nvSpPr>
        <p:spPr>
          <a:xfrm>
            <a:off x="457200" y="1882775"/>
            <a:ext cx="8229600" cy="4572000"/>
          </a:xfrm>
        </p:spPr>
        <p:txBody>
          <a:bodyPr/>
          <a:lstStyle/>
          <a:p>
            <a:pPr eaLnBrk="1" hangingPunct="1">
              <a:buClr>
                <a:srgbClr val="00B0F0"/>
              </a:buClr>
              <a:buSzPct val="85000"/>
              <a:buFont typeface="Wingdings" pitchFamily="2" charset="2"/>
              <a:buChar char="v"/>
            </a:pPr>
            <a:r>
              <a:rPr lang="hr-HR" b="1" smtClean="0">
                <a:latin typeface="Georgia" pitchFamily="18" charset="0"/>
              </a:rPr>
              <a:t>Pritisak na mlade</a:t>
            </a:r>
          </a:p>
          <a:p>
            <a:pPr eaLnBrk="1" hangingPunct="1">
              <a:buClr>
                <a:srgbClr val="00B0F0"/>
              </a:buClr>
              <a:buSzPct val="85000"/>
              <a:buFont typeface="Wingdings" pitchFamily="2" charset="2"/>
              <a:buChar char="v"/>
            </a:pPr>
            <a:endParaRPr lang="hr-HR" b="1" smtClean="0">
              <a:latin typeface="Georgia" pitchFamily="18" charset="0"/>
            </a:endParaRPr>
          </a:p>
          <a:p>
            <a:pPr eaLnBrk="1" hangingPunct="1">
              <a:buClr>
                <a:srgbClr val="00B0F0"/>
              </a:buClr>
              <a:buSzPct val="85000"/>
              <a:buFont typeface="Wingdings" pitchFamily="2" charset="2"/>
              <a:buChar char="v"/>
            </a:pPr>
            <a:r>
              <a:rPr lang="hr-HR" b="1" smtClean="0">
                <a:latin typeface="Georgia" pitchFamily="18" charset="0"/>
              </a:rPr>
              <a:t>od prijatelja i vršnjaka </a:t>
            </a:r>
          </a:p>
          <a:p>
            <a:pPr eaLnBrk="1" hangingPunct="1">
              <a:buClr>
                <a:srgbClr val="00B0F0"/>
              </a:buClr>
              <a:buSzPct val="85000"/>
              <a:buFont typeface="Wingdings" pitchFamily="2" charset="2"/>
              <a:buChar char="v"/>
            </a:pPr>
            <a:r>
              <a:rPr lang="hr-HR" b="1" smtClean="0">
                <a:latin typeface="Georgia" pitchFamily="18" charset="0"/>
              </a:rPr>
              <a:t>da učine nešto što ne žele/ne osjećaju  se spremnima</a:t>
            </a:r>
          </a:p>
        </p:txBody>
      </p:sp>
      <p:pic>
        <p:nvPicPr>
          <p:cNvPr id="14340" name="Picture 5" descr="http://t0.gstatic.com/images?q=tbn:ANd9GcRGPZ12fYmIZAHChkpR_Xi_zT9VvjA9OKLJG3AWi7hxpUHT-Nye"/>
          <p:cNvPicPr>
            <a:picLocks noChangeAspect="1" noChangeArrowheads="1"/>
          </p:cNvPicPr>
          <p:nvPr/>
        </p:nvPicPr>
        <p:blipFill>
          <a:blip r:embed="rId3" cstate="print"/>
          <a:srcRect/>
          <a:stretch>
            <a:fillRect/>
          </a:stretch>
        </p:blipFill>
        <p:spPr bwMode="auto">
          <a:xfrm>
            <a:off x="5143504" y="4205056"/>
            <a:ext cx="4000496" cy="2652944"/>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1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91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itle 3"/>
          <p:cNvSpPr>
            <a:spLocks noGrp="1"/>
          </p:cNvSpPr>
          <p:nvPr>
            <p:ph type="title"/>
          </p:nvPr>
        </p:nvSpPr>
        <p:spPr/>
        <p:txBody>
          <a:bodyPr/>
          <a:lstStyle/>
          <a:p>
            <a:pPr marL="484632" eaLnBrk="1" fontAlgn="auto" hangingPunct="1">
              <a:spcAft>
                <a:spcPts val="0"/>
              </a:spcAft>
              <a:defRPr/>
            </a:pPr>
            <a:r>
              <a:rPr lang="hr-HR" b="1" dirty="0" smtClean="0">
                <a:solidFill>
                  <a:srgbClr val="FF6600"/>
                </a:solidFill>
                <a:latin typeface="Georgia" pitchFamily="18" charset="0"/>
              </a:rPr>
              <a:t>Razmislite...</a:t>
            </a:r>
          </a:p>
        </p:txBody>
      </p:sp>
      <p:sp>
        <p:nvSpPr>
          <p:cNvPr id="50179" name="Rectangle 3"/>
          <p:cNvSpPr>
            <a:spLocks noGrp="1" noChangeArrowheads="1"/>
          </p:cNvSpPr>
          <p:nvPr>
            <p:ph idx="1"/>
          </p:nvPr>
        </p:nvSpPr>
        <p:spPr>
          <a:xfrm>
            <a:off x="457200" y="1882775"/>
            <a:ext cx="8229600" cy="4832350"/>
          </a:xfrm>
        </p:spPr>
        <p:txBody>
          <a:bodyPr/>
          <a:lstStyle/>
          <a:p>
            <a:pPr marL="533400" indent="-533400" eaLnBrk="1" hangingPunct="1">
              <a:buFont typeface="Wingdings" pitchFamily="2" charset="2"/>
              <a:buNone/>
            </a:pPr>
            <a:r>
              <a:rPr lang="hr-HR" sz="2400" b="1" smtClean="0"/>
              <a:t>	</a:t>
            </a:r>
            <a:r>
              <a:rPr lang="hr-HR" sz="2600" smtClean="0">
                <a:latin typeface="Georgia" pitchFamily="18" charset="0"/>
              </a:rPr>
              <a:t>Marko je u parku sa svojim prijateljima. Jedan od njih donio je bocu vodke. Marko se nikada do sada nije napio i nije baš siguran da to želi. Bilo bi najbolje da Marko:</a:t>
            </a:r>
          </a:p>
          <a:p>
            <a:pPr marL="533400" indent="-533400" eaLnBrk="1" hangingPunct="1">
              <a:buFont typeface="Wingdings" pitchFamily="2" charset="2"/>
              <a:buNone/>
            </a:pPr>
            <a:endParaRPr lang="hr-HR" sz="2600" smtClean="0">
              <a:latin typeface="Georgia" pitchFamily="18" charset="0"/>
            </a:endParaRPr>
          </a:p>
          <a:p>
            <a:pPr marL="533400" indent="-533400" eaLnBrk="1" hangingPunct="1">
              <a:buClr>
                <a:srgbClr val="00B0F0"/>
              </a:buClr>
              <a:buSzTx/>
              <a:buFont typeface="Wingdings" pitchFamily="2" charset="2"/>
              <a:buAutoNum type="alphaLcParenR"/>
            </a:pPr>
            <a:r>
              <a:rPr lang="hr-HR" sz="2600" smtClean="0">
                <a:latin typeface="Georgia" pitchFamily="18" charset="0"/>
              </a:rPr>
              <a:t>izmisli neku ispriku i ode kući</a:t>
            </a:r>
          </a:p>
          <a:p>
            <a:pPr marL="533400" indent="-533400" eaLnBrk="1" hangingPunct="1">
              <a:buClr>
                <a:srgbClr val="00B0F0"/>
              </a:buClr>
              <a:buSzTx/>
              <a:buFont typeface="Wingdings" pitchFamily="2" charset="2"/>
              <a:buAutoNum type="alphaLcParenR"/>
            </a:pPr>
            <a:r>
              <a:rPr lang="hr-HR" sz="2600" smtClean="0">
                <a:latin typeface="Georgia" pitchFamily="18" charset="0"/>
              </a:rPr>
              <a:t>popije gut</a:t>
            </a:r>
            <a:r>
              <a:rPr lang="hr-HR" sz="2600" smtClean="0">
                <a:latin typeface="Arial" charset="0"/>
              </a:rPr>
              <a:t>ljaj</a:t>
            </a:r>
            <a:r>
              <a:rPr lang="hr-HR" sz="2600" smtClean="0">
                <a:latin typeface="Georgia" pitchFamily="18" charset="0"/>
              </a:rPr>
              <a:t> vodke, ali kaže da ne želi više od toga</a:t>
            </a:r>
          </a:p>
          <a:p>
            <a:pPr marL="533400" indent="-533400" eaLnBrk="1" hangingPunct="1">
              <a:buClr>
                <a:srgbClr val="00B0F0"/>
              </a:buClr>
              <a:buSzTx/>
              <a:buFont typeface="Wingdings" pitchFamily="2" charset="2"/>
              <a:buAutoNum type="alphaLcParenR"/>
            </a:pPr>
            <a:r>
              <a:rPr lang="hr-HR" sz="2600" smtClean="0">
                <a:latin typeface="Georgia" pitchFamily="18" charset="0"/>
              </a:rPr>
              <a:t>kaže prijateljima da se ne želi napiti i da bi to isto bilo najbolje i za njih</a:t>
            </a:r>
          </a:p>
          <a:p>
            <a:pPr marL="533400" indent="-533400" eaLnBrk="1" hangingPunct="1">
              <a:buClr>
                <a:srgbClr val="00B0F0"/>
              </a:buClr>
              <a:buSzTx/>
              <a:buFont typeface="Wingdings" pitchFamily="2" charset="2"/>
              <a:buAutoNum type="alphaLcParenR"/>
            </a:pPr>
            <a:r>
              <a:rPr lang="hr-HR" sz="2600" smtClean="0">
                <a:latin typeface="Georgia" pitchFamily="18" charset="0"/>
              </a:rPr>
              <a:t>kaže da ga od vodke boli glava i da preferira pivu</a:t>
            </a:r>
            <a:endParaRPr lang="en-US" sz="2600" smtClean="0">
              <a:latin typeface="Georgia" pitchFamily="18" charset="0"/>
            </a:endParaRPr>
          </a:p>
        </p:txBody>
      </p:sp>
      <p:pic>
        <p:nvPicPr>
          <p:cNvPr id="15364" name="Picture 5" descr="http://t3.gstatic.com/images?q=tbn:ANd9GcRFFXk16no3gpC7MjwUr0akRFQk5wASVCD9YGSwqLR6WtXS-tvvzg"/>
          <p:cNvPicPr>
            <a:picLocks noChangeAspect="1" noChangeArrowheads="1"/>
          </p:cNvPicPr>
          <p:nvPr/>
        </p:nvPicPr>
        <p:blipFill>
          <a:blip r:embed="rId3" cstate="print"/>
          <a:srcRect/>
          <a:stretch>
            <a:fillRect/>
          </a:stretch>
        </p:blipFill>
        <p:spPr bwMode="auto">
          <a:xfrm>
            <a:off x="6677355" y="0"/>
            <a:ext cx="2466646" cy="1857364"/>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01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017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017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01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Title 3"/>
          <p:cNvSpPr>
            <a:spLocks noGrp="1"/>
          </p:cNvSpPr>
          <p:nvPr>
            <p:ph type="title"/>
          </p:nvPr>
        </p:nvSpPr>
        <p:spPr/>
        <p:txBody>
          <a:bodyPr/>
          <a:lstStyle/>
          <a:p>
            <a:pPr marL="484632" eaLnBrk="1" fontAlgn="auto" hangingPunct="1">
              <a:spcAft>
                <a:spcPts val="0"/>
              </a:spcAft>
              <a:defRPr/>
            </a:pPr>
            <a:r>
              <a:rPr lang="hr-HR" b="1" dirty="0" smtClean="0">
                <a:solidFill>
                  <a:srgbClr val="FF6600"/>
                </a:solidFill>
                <a:latin typeface="Georgia" pitchFamily="18" charset="0"/>
              </a:rPr>
              <a:t>Razmislite...</a:t>
            </a:r>
            <a:endParaRPr lang="hr-HR" dirty="0" smtClean="0">
              <a:solidFill>
                <a:srgbClr val="FF6600"/>
              </a:solidFill>
            </a:endParaRPr>
          </a:p>
        </p:txBody>
      </p:sp>
      <p:sp>
        <p:nvSpPr>
          <p:cNvPr id="52227" name="Rectangle 3"/>
          <p:cNvSpPr>
            <a:spLocks noGrp="1" noChangeArrowheads="1"/>
          </p:cNvSpPr>
          <p:nvPr>
            <p:ph idx="1"/>
          </p:nvPr>
        </p:nvSpPr>
        <p:spPr>
          <a:xfrm>
            <a:off x="457200" y="1600200"/>
            <a:ext cx="8229600" cy="5114925"/>
          </a:xfrm>
        </p:spPr>
        <p:txBody>
          <a:bodyPr/>
          <a:lstStyle/>
          <a:p>
            <a:pPr marL="533400" indent="-533400" eaLnBrk="1" hangingPunct="1">
              <a:buFont typeface="Wingdings" pitchFamily="2" charset="2"/>
              <a:buNone/>
            </a:pPr>
            <a:r>
              <a:rPr lang="hr-HR" b="1" smtClean="0"/>
              <a:t>	</a:t>
            </a:r>
            <a:r>
              <a:rPr lang="hr-HR" smtClean="0">
                <a:latin typeface="Georgia" pitchFamily="18" charset="0"/>
              </a:rPr>
              <a:t>Filip slavi rođendan, no roditelji su mu zabranili alkohol na tulumu. Bilo bi najbolje da Filip:</a:t>
            </a:r>
          </a:p>
          <a:p>
            <a:pPr marL="533400" indent="-533400" eaLnBrk="1" hangingPunct="1">
              <a:buFont typeface="Wingdings" pitchFamily="2" charset="2"/>
              <a:buNone/>
            </a:pPr>
            <a:endParaRPr lang="hr-HR" smtClean="0">
              <a:latin typeface="Georgia" pitchFamily="18" charset="0"/>
            </a:endParaRPr>
          </a:p>
          <a:p>
            <a:pPr marL="533400" indent="-533400" eaLnBrk="1" hangingPunct="1">
              <a:buClr>
                <a:srgbClr val="00B0F0"/>
              </a:buClr>
              <a:buSzTx/>
              <a:buFont typeface="Wingdings" pitchFamily="2" charset="2"/>
              <a:buAutoNum type="alphaLcParenR"/>
            </a:pPr>
            <a:r>
              <a:rPr lang="hr-HR" smtClean="0">
                <a:latin typeface="Georgia" pitchFamily="18" charset="0"/>
              </a:rPr>
              <a:t>otkaže tulum</a:t>
            </a:r>
          </a:p>
          <a:p>
            <a:pPr marL="533400" indent="-533400" eaLnBrk="1" hangingPunct="1">
              <a:buClr>
                <a:srgbClr val="00B0F0"/>
              </a:buClr>
              <a:buSzTx/>
              <a:buFont typeface="Wingdings" pitchFamily="2" charset="2"/>
              <a:buAutoNum type="alphaLcParenR"/>
            </a:pPr>
            <a:r>
              <a:rPr lang="hr-HR" smtClean="0">
                <a:latin typeface="Georgia" pitchFamily="18" charset="0"/>
              </a:rPr>
              <a:t>nabavi neke filmove ili igre za PlayStation i sl. tako da imaju više mogućnosti na izbor</a:t>
            </a:r>
          </a:p>
          <a:p>
            <a:pPr marL="533400" indent="-533400" eaLnBrk="1" hangingPunct="1">
              <a:buClr>
                <a:srgbClr val="00B0F0"/>
              </a:buClr>
              <a:buSzTx/>
              <a:buFont typeface="Wingdings" pitchFamily="2" charset="2"/>
              <a:buAutoNum type="alphaLcParenR"/>
            </a:pPr>
            <a:r>
              <a:rPr lang="hr-HR" smtClean="0">
                <a:latin typeface="Georgia" pitchFamily="18" charset="0"/>
              </a:rPr>
              <a:t>pretoči alkohol u bočice od soka</a:t>
            </a:r>
          </a:p>
          <a:p>
            <a:pPr marL="533400" indent="-533400" eaLnBrk="1" hangingPunct="1">
              <a:buClr>
                <a:srgbClr val="00B0F0"/>
              </a:buClr>
              <a:buSzTx/>
              <a:buFont typeface="Wingdings" pitchFamily="2" charset="2"/>
              <a:buAutoNum type="alphaLcParenR"/>
            </a:pPr>
            <a:r>
              <a:rPr lang="hr-HR" smtClean="0">
                <a:latin typeface="Georgia" pitchFamily="18" charset="0"/>
              </a:rPr>
              <a:t>pokuša natjerati roditelje da ukinu zabranu</a:t>
            </a:r>
            <a:endParaRPr lang="en-US" smtClean="0">
              <a:latin typeface="Georgia" pitchFamily="18" charset="0"/>
            </a:endParaRPr>
          </a:p>
        </p:txBody>
      </p:sp>
      <p:pic>
        <p:nvPicPr>
          <p:cNvPr id="16388" name="Picture 5" descr="http://t1.gstatic.com/images?q=tbn:ANd9GcQGV9DTcF8oVklP9M6fB8VGT7pr_GQ6TUW6rUOgOHuoQe0Rw_6CdQ"/>
          <p:cNvPicPr>
            <a:picLocks noChangeAspect="1" noChangeArrowheads="1"/>
          </p:cNvPicPr>
          <p:nvPr/>
        </p:nvPicPr>
        <p:blipFill>
          <a:blip r:embed="rId3" cstate="print"/>
          <a:srcRect/>
          <a:stretch>
            <a:fillRect/>
          </a:stretch>
        </p:blipFill>
        <p:spPr bwMode="auto">
          <a:xfrm>
            <a:off x="6934200" y="0"/>
            <a:ext cx="2209800" cy="178593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22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22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222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22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457200" y="2060575"/>
            <a:ext cx="8229600" cy="4394200"/>
          </a:xfrm>
        </p:spPr>
        <p:txBody>
          <a:bodyPr/>
          <a:lstStyle/>
          <a:p>
            <a:pPr>
              <a:buFont typeface="Wingdings 2" pitchFamily="18" charset="2"/>
              <a:buNone/>
            </a:pPr>
            <a:endParaRPr lang="hr-HR" b="1" smtClean="0">
              <a:latin typeface="Arial" charset="0"/>
            </a:endParaRPr>
          </a:p>
          <a:p>
            <a:pPr>
              <a:buFont typeface="Wingdings 2" pitchFamily="18" charset="2"/>
              <a:buNone/>
            </a:pPr>
            <a:r>
              <a:rPr lang="hr-HR" sz="3200" b="1" smtClean="0">
                <a:latin typeface="Georgia" pitchFamily="18" charset="0"/>
              </a:rPr>
              <a:t>Pomozi prijatelju/ici u nevolji! </a:t>
            </a:r>
          </a:p>
          <a:p>
            <a:pPr>
              <a:buFont typeface="Wingdings 2" pitchFamily="18" charset="2"/>
              <a:buNone/>
            </a:pPr>
            <a:r>
              <a:rPr lang="hr-HR" sz="3200" b="1" smtClean="0">
                <a:latin typeface="Georgia" pitchFamily="18" charset="0"/>
              </a:rPr>
              <a:t>Ne ostavljaj ga/nju samog/u!</a:t>
            </a:r>
          </a:p>
          <a:p>
            <a:pPr>
              <a:buFont typeface="Wingdings 2" pitchFamily="18" charset="2"/>
              <a:buNone/>
            </a:pPr>
            <a:r>
              <a:rPr lang="hr-HR" sz="3200" b="1" smtClean="0">
                <a:latin typeface="Georgia" pitchFamily="18" charset="0"/>
              </a:rPr>
              <a:t>Ne dozvoli da ide sam/sama kući!</a:t>
            </a:r>
          </a:p>
          <a:p>
            <a:pPr>
              <a:buFont typeface="Wingdings 2" pitchFamily="18" charset="2"/>
              <a:buNone/>
            </a:pPr>
            <a:r>
              <a:rPr lang="hr-HR" sz="3200" b="1" smtClean="0">
                <a:latin typeface="Georgia" pitchFamily="18" charset="0"/>
              </a:rPr>
              <a:t>Pozovi pomoć!</a:t>
            </a:r>
            <a:endParaRPr lang="hr-HR" sz="3200" b="1" smtClean="0"/>
          </a:p>
          <a:p>
            <a:endParaRPr lang="hr-HR" sz="3200" b="1" smtClean="0"/>
          </a:p>
          <a:p>
            <a:endParaRPr lang="hr-HR" smtClean="0"/>
          </a:p>
        </p:txBody>
      </p:sp>
      <p:pic>
        <p:nvPicPr>
          <p:cNvPr id="45059" name="Picture 3" descr="d_1750679c.jpg"/>
          <p:cNvPicPr>
            <a:picLocks noChangeAspect="1"/>
          </p:cNvPicPr>
          <p:nvPr/>
        </p:nvPicPr>
        <p:blipFill>
          <a:blip r:embed="rId3" cstate="print"/>
          <a:srcRect/>
          <a:stretch>
            <a:fillRect/>
          </a:stretch>
        </p:blipFill>
        <p:spPr bwMode="auto">
          <a:xfrm>
            <a:off x="5429256" y="485078"/>
            <a:ext cx="3566436" cy="2073448"/>
          </a:xfrm>
          <a:prstGeom prst="rect">
            <a:avLst/>
          </a:prstGeom>
          <a:ln>
            <a:noFill/>
          </a:ln>
          <a:effectLst>
            <a:softEdge rad="112500"/>
          </a:effectLst>
        </p:spPr>
      </p:pic>
      <p:sp>
        <p:nvSpPr>
          <p:cNvPr id="45062" name="Text Box 6"/>
          <p:cNvSpPr txBox="1">
            <a:spLocks noChangeArrowheads="1"/>
          </p:cNvSpPr>
          <p:nvPr/>
        </p:nvSpPr>
        <p:spPr bwMode="auto">
          <a:xfrm>
            <a:off x="611188" y="692150"/>
            <a:ext cx="4421187" cy="701675"/>
          </a:xfrm>
          <a:prstGeom prst="rect">
            <a:avLst/>
          </a:prstGeom>
          <a:noFill/>
          <a:ln w="9525">
            <a:noFill/>
            <a:miter lim="800000"/>
            <a:headEnd/>
            <a:tailEnd/>
          </a:ln>
          <a:effectLst/>
        </p:spPr>
        <p:txBody>
          <a:bodyPr wrap="none">
            <a:spAutoFit/>
          </a:bodyPr>
          <a:lstStyle/>
          <a:p>
            <a:r>
              <a:rPr lang="hr-HR" sz="4000" b="1">
                <a:solidFill>
                  <a:srgbClr val="FF6600"/>
                </a:solidFill>
                <a:latin typeface="Georgia" pitchFamily="18" charset="0"/>
              </a:rPr>
              <a:t>Ako primijetiš...</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67494"/>
            <a:ext cx="8686800" cy="1399032"/>
          </a:xfrm>
        </p:spPr>
        <p:txBody>
          <a:bodyPr/>
          <a:lstStyle/>
          <a:p>
            <a:pPr marL="484632" eaLnBrk="1" fontAlgn="auto" hangingPunct="1">
              <a:spcAft>
                <a:spcPts val="0"/>
              </a:spcAft>
              <a:defRPr/>
            </a:pPr>
            <a:r>
              <a:rPr lang="hr-HR" b="1" dirty="0" smtClean="0">
                <a:solidFill>
                  <a:srgbClr val="FF6600"/>
                </a:solidFill>
                <a:latin typeface="Georgia" pitchFamily="18" charset="0"/>
              </a:rPr>
              <a:t>Koji su znakovi stresa?</a:t>
            </a:r>
            <a:endParaRPr lang="en-US" b="1" dirty="0" smtClean="0">
              <a:solidFill>
                <a:srgbClr val="FF6600"/>
              </a:solidFill>
              <a:latin typeface="Georgia" pitchFamily="18" charset="0"/>
            </a:endParaRPr>
          </a:p>
        </p:txBody>
      </p:sp>
      <p:sp>
        <p:nvSpPr>
          <p:cNvPr id="16387" name="Rectangle 3"/>
          <p:cNvSpPr>
            <a:spLocks noGrp="1" noChangeArrowheads="1"/>
          </p:cNvSpPr>
          <p:nvPr>
            <p:ph idx="1"/>
          </p:nvPr>
        </p:nvSpPr>
        <p:spPr>
          <a:xfrm>
            <a:off x="457200" y="1882775"/>
            <a:ext cx="8507413" cy="4572000"/>
          </a:xfrm>
        </p:spPr>
        <p:txBody>
          <a:bodyPr/>
          <a:lstStyle/>
          <a:p>
            <a:pPr eaLnBrk="1" hangingPunct="1">
              <a:buClr>
                <a:srgbClr val="00B0F0"/>
              </a:buClr>
              <a:buFont typeface="Wingdings" pitchFamily="2" charset="2"/>
              <a:buChar char="v"/>
            </a:pPr>
            <a:r>
              <a:rPr lang="hr-HR" sz="3200" b="1" smtClean="0">
                <a:latin typeface="Georgia" pitchFamily="18" charset="0"/>
              </a:rPr>
              <a:t>nesanica</a:t>
            </a:r>
          </a:p>
          <a:p>
            <a:pPr eaLnBrk="1" hangingPunct="1">
              <a:buClr>
                <a:srgbClr val="00B0F0"/>
              </a:buClr>
              <a:buFont typeface="Wingdings" pitchFamily="2" charset="2"/>
              <a:buChar char="v"/>
            </a:pPr>
            <a:r>
              <a:rPr lang="hr-HR" sz="3200" b="1" smtClean="0">
                <a:latin typeface="Georgia" pitchFamily="18" charset="0"/>
              </a:rPr>
              <a:t>teškoće u koncentraciji</a:t>
            </a:r>
          </a:p>
          <a:p>
            <a:pPr eaLnBrk="1" hangingPunct="1">
              <a:buClr>
                <a:srgbClr val="00B0F0"/>
              </a:buClr>
              <a:buFont typeface="Wingdings" pitchFamily="2" charset="2"/>
              <a:buChar char="v"/>
            </a:pPr>
            <a:r>
              <a:rPr lang="hr-HR" sz="3200" b="1" smtClean="0">
                <a:latin typeface="Georgia" pitchFamily="18" charset="0"/>
              </a:rPr>
              <a:t>razdražljivost</a:t>
            </a:r>
          </a:p>
          <a:p>
            <a:pPr eaLnBrk="1" hangingPunct="1">
              <a:buClr>
                <a:srgbClr val="00B0F0"/>
              </a:buClr>
              <a:buFont typeface="Wingdings" pitchFamily="2" charset="2"/>
              <a:buChar char="v"/>
            </a:pPr>
            <a:r>
              <a:rPr lang="hr-HR" sz="3200" b="1" smtClean="0">
                <a:latin typeface="Georgia" pitchFamily="18" charset="0"/>
              </a:rPr>
              <a:t>znojenje</a:t>
            </a:r>
          </a:p>
          <a:p>
            <a:pPr eaLnBrk="1" hangingPunct="1">
              <a:buClr>
                <a:srgbClr val="00B0F0"/>
              </a:buClr>
              <a:buFont typeface="Wingdings" pitchFamily="2" charset="2"/>
              <a:buChar char="v"/>
            </a:pPr>
            <a:r>
              <a:rPr lang="hr-HR" sz="3200" b="1" smtClean="0">
                <a:latin typeface="Georgia" pitchFamily="18" charset="0"/>
              </a:rPr>
              <a:t>smetnje apetita</a:t>
            </a:r>
          </a:p>
          <a:p>
            <a:pPr eaLnBrk="1" hangingPunct="1">
              <a:buClr>
                <a:srgbClr val="00B0F0"/>
              </a:buClr>
              <a:buFont typeface="Wingdings" pitchFamily="2" charset="2"/>
              <a:buChar char="v"/>
            </a:pPr>
            <a:r>
              <a:rPr lang="hr-HR" sz="3200" b="1" smtClean="0">
                <a:latin typeface="Georgia" pitchFamily="18" charset="0"/>
              </a:rPr>
              <a:t>glavobolje</a:t>
            </a:r>
          </a:p>
          <a:p>
            <a:pPr eaLnBrk="1" hangingPunct="1">
              <a:buFont typeface="Wingdings" pitchFamily="2" charset="2"/>
              <a:buNone/>
            </a:pPr>
            <a:endParaRPr lang="hr-HR" smtClean="0"/>
          </a:p>
        </p:txBody>
      </p:sp>
      <p:pic>
        <p:nvPicPr>
          <p:cNvPr id="17412" name="Picture 7" descr="http://www.answer-my-health-question.info/images/how-does-stress-affect-health-2.gif"/>
          <p:cNvPicPr>
            <a:picLocks noChangeAspect="1" noChangeArrowheads="1"/>
          </p:cNvPicPr>
          <p:nvPr/>
        </p:nvPicPr>
        <p:blipFill>
          <a:blip r:embed="rId3" cstate="print"/>
          <a:srcRect/>
          <a:stretch>
            <a:fillRect/>
          </a:stretch>
        </p:blipFill>
        <p:spPr bwMode="auto">
          <a:xfrm>
            <a:off x="7000892" y="71414"/>
            <a:ext cx="2061401" cy="25717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457200" y="714375"/>
            <a:ext cx="8229600" cy="5883275"/>
          </a:xfrm>
        </p:spPr>
        <p:txBody>
          <a:bodyPr/>
          <a:lstStyle/>
          <a:p>
            <a:pPr marL="533400" indent="-533400" eaLnBrk="1" hangingPunct="1">
              <a:lnSpc>
                <a:spcPct val="90000"/>
              </a:lnSpc>
              <a:buClr>
                <a:srgbClr val="00B0F0"/>
              </a:buClr>
              <a:buFont typeface="Wingdings" pitchFamily="2" charset="2"/>
              <a:buChar char="v"/>
            </a:pPr>
            <a:r>
              <a:rPr lang="hr-HR" sz="3200" b="1" smtClean="0">
                <a:latin typeface="Georgia" pitchFamily="18" charset="0"/>
              </a:rPr>
              <a:t>Način za suočavanje sa stresom bez alkohola:</a:t>
            </a:r>
          </a:p>
          <a:p>
            <a:pPr marL="533400" indent="-533400" eaLnBrk="1" hangingPunct="1">
              <a:lnSpc>
                <a:spcPct val="90000"/>
              </a:lnSpc>
              <a:buClr>
                <a:srgbClr val="00B0F0"/>
              </a:buClr>
              <a:buFont typeface="Wingdings" pitchFamily="2" charset="2"/>
              <a:buNone/>
            </a:pPr>
            <a:endParaRPr lang="hr-HR" sz="1200" smtClean="0">
              <a:latin typeface="Georgia" pitchFamily="18" charset="0"/>
            </a:endParaRPr>
          </a:p>
          <a:p>
            <a:pPr marL="533400" indent="-533400" eaLnBrk="1" hangingPunct="1">
              <a:lnSpc>
                <a:spcPct val="90000"/>
              </a:lnSpc>
              <a:buClr>
                <a:srgbClr val="00B0F0"/>
              </a:buClr>
              <a:buFont typeface="Wingdings" pitchFamily="2" charset="2"/>
              <a:buChar char="v"/>
            </a:pPr>
            <a:r>
              <a:rPr lang="hr-HR" sz="3200" b="1" smtClean="0">
                <a:latin typeface="Georgia" pitchFamily="18" charset="0"/>
              </a:rPr>
              <a:t>Aktivnosti koje pomažu da se osjećamo dobro i zaboravimo probleme</a:t>
            </a:r>
          </a:p>
          <a:p>
            <a:pPr marL="533400" indent="-533400" eaLnBrk="1" hangingPunct="1">
              <a:lnSpc>
                <a:spcPct val="90000"/>
              </a:lnSpc>
              <a:buClr>
                <a:srgbClr val="00B0F0"/>
              </a:buClr>
              <a:buFont typeface="Wingdings" pitchFamily="2" charset="2"/>
              <a:buNone/>
            </a:pPr>
            <a:endParaRPr lang="hr-HR" smtClean="0">
              <a:latin typeface="Georgia" pitchFamily="18" charset="0"/>
            </a:endParaRPr>
          </a:p>
          <a:p>
            <a:pPr marL="533400" indent="-533400" eaLnBrk="1" hangingPunct="1">
              <a:lnSpc>
                <a:spcPct val="90000"/>
              </a:lnSpc>
              <a:buClr>
                <a:srgbClr val="00B0F0"/>
              </a:buClr>
              <a:buFont typeface="Wingdings" pitchFamily="2" charset="2"/>
              <a:buNone/>
            </a:pPr>
            <a:endParaRPr lang="hr-HR" smtClean="0">
              <a:latin typeface="Georgia" pitchFamily="18" charset="0"/>
            </a:endParaRPr>
          </a:p>
          <a:p>
            <a:pPr marL="533400" indent="-533400" eaLnBrk="1" hangingPunct="1">
              <a:lnSpc>
                <a:spcPct val="90000"/>
              </a:lnSpc>
              <a:buClr>
                <a:srgbClr val="00B0F0"/>
              </a:buClr>
              <a:buFont typeface="Wingdings" pitchFamily="2" charset="2"/>
              <a:buChar char="v"/>
            </a:pPr>
            <a:r>
              <a:rPr lang="hr-HR" sz="3200" b="1" smtClean="0">
                <a:latin typeface="Georgia" pitchFamily="18" charset="0"/>
              </a:rPr>
              <a:t>Koje su to aktivnosti?</a:t>
            </a:r>
          </a:p>
          <a:p>
            <a:pPr marL="533400" indent="-533400" eaLnBrk="1" hangingPunct="1">
              <a:lnSpc>
                <a:spcPct val="90000"/>
              </a:lnSpc>
              <a:buFont typeface="Wingdings" pitchFamily="2" charset="2"/>
              <a:buNone/>
            </a:pPr>
            <a:endParaRPr lang="en-US" smtClean="0">
              <a:latin typeface="Georgia" pitchFamily="18" charset="0"/>
            </a:endParaRPr>
          </a:p>
        </p:txBody>
      </p:sp>
      <p:pic>
        <p:nvPicPr>
          <p:cNvPr id="18435" name="Picture 7" descr="http://permissionslips.files.wordpress.com/2012/02/stop_stress1.gif"/>
          <p:cNvPicPr>
            <a:picLocks noChangeAspect="1" noChangeArrowheads="1"/>
          </p:cNvPicPr>
          <p:nvPr/>
        </p:nvPicPr>
        <p:blipFill>
          <a:blip r:embed="rId3" cstate="print"/>
          <a:srcRect/>
          <a:stretch>
            <a:fillRect/>
          </a:stretch>
        </p:blipFill>
        <p:spPr bwMode="auto">
          <a:xfrm>
            <a:off x="6286512" y="4000504"/>
            <a:ext cx="2714625" cy="26543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01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01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marL="484632" eaLnBrk="1" fontAlgn="auto" hangingPunct="1">
              <a:spcAft>
                <a:spcPts val="0"/>
              </a:spcAft>
              <a:defRPr/>
            </a:pPr>
            <a:r>
              <a:rPr lang="hr-HR" b="1" dirty="0" smtClean="0">
                <a:solidFill>
                  <a:srgbClr val="FF6600"/>
                </a:solidFill>
                <a:latin typeface="Georgia" pitchFamily="18" charset="0"/>
              </a:rPr>
              <a:t>Tjelovježba</a:t>
            </a:r>
            <a:endParaRPr lang="en-US" b="1" dirty="0" smtClean="0">
              <a:solidFill>
                <a:srgbClr val="FF6600"/>
              </a:solidFill>
              <a:latin typeface="Georgia" pitchFamily="18" charset="0"/>
            </a:endParaRPr>
          </a:p>
        </p:txBody>
      </p:sp>
      <p:sp>
        <p:nvSpPr>
          <p:cNvPr id="51203" name="Rectangle 3"/>
          <p:cNvSpPr>
            <a:spLocks noGrp="1" noChangeArrowheads="1"/>
          </p:cNvSpPr>
          <p:nvPr>
            <p:ph idx="1"/>
          </p:nvPr>
        </p:nvSpPr>
        <p:spPr>
          <a:xfrm>
            <a:off x="395288" y="1916113"/>
            <a:ext cx="8229600" cy="4941887"/>
          </a:xfrm>
        </p:spPr>
        <p:txBody>
          <a:bodyPr/>
          <a:lstStyle/>
          <a:p>
            <a:pPr marL="533400" indent="-533400" eaLnBrk="1" hangingPunct="1">
              <a:lnSpc>
                <a:spcPct val="80000"/>
              </a:lnSpc>
              <a:buClr>
                <a:schemeClr val="tx2"/>
              </a:buClr>
              <a:buFont typeface="Wingdings" pitchFamily="2" charset="2"/>
              <a:buChar char="v"/>
            </a:pPr>
            <a:endParaRPr lang="hr-HR" sz="3200" b="1" smtClean="0">
              <a:latin typeface="Georgia" pitchFamily="18" charset="0"/>
            </a:endParaRPr>
          </a:p>
          <a:p>
            <a:pPr marL="533400" indent="-533400" eaLnBrk="1" hangingPunct="1">
              <a:lnSpc>
                <a:spcPct val="80000"/>
              </a:lnSpc>
              <a:buClr>
                <a:srgbClr val="00B0F0"/>
              </a:buClr>
              <a:buFont typeface="Wingdings" pitchFamily="2" charset="2"/>
              <a:buNone/>
            </a:pPr>
            <a:endParaRPr lang="hr-HR" sz="800" b="1" smtClean="0">
              <a:latin typeface="Georgia" pitchFamily="18" charset="0"/>
            </a:endParaRPr>
          </a:p>
          <a:p>
            <a:pPr marL="533400" indent="-533400" eaLnBrk="1" hangingPunct="1">
              <a:lnSpc>
                <a:spcPct val="80000"/>
              </a:lnSpc>
              <a:buClr>
                <a:srgbClr val="00B0F0"/>
              </a:buClr>
              <a:buFont typeface="Wingdings" pitchFamily="2" charset="2"/>
              <a:buChar char="v"/>
            </a:pPr>
            <a:r>
              <a:rPr lang="hr-HR" sz="3600" b="1" smtClean="0">
                <a:latin typeface="Georgia" pitchFamily="18" charset="0"/>
              </a:rPr>
              <a:t>endorfini - “hormoni sreće”</a:t>
            </a:r>
          </a:p>
          <a:p>
            <a:pPr marL="533400" indent="-533400" eaLnBrk="1" hangingPunct="1">
              <a:lnSpc>
                <a:spcPct val="80000"/>
              </a:lnSpc>
              <a:buClr>
                <a:srgbClr val="00B0F0"/>
              </a:buClr>
              <a:buFont typeface="Wingdings" pitchFamily="2" charset="2"/>
              <a:buChar char="v"/>
            </a:pPr>
            <a:endParaRPr lang="hr-HR" sz="3600" b="1" smtClean="0">
              <a:latin typeface="Georgia" pitchFamily="18" charset="0"/>
            </a:endParaRPr>
          </a:p>
          <a:p>
            <a:pPr marL="533400" indent="-533400" eaLnBrk="1" hangingPunct="1">
              <a:lnSpc>
                <a:spcPct val="80000"/>
              </a:lnSpc>
              <a:buClr>
                <a:srgbClr val="00B0F0"/>
              </a:buClr>
              <a:buFont typeface="Wingdings" pitchFamily="2" charset="2"/>
              <a:buNone/>
            </a:pPr>
            <a:endParaRPr lang="hr-HR" sz="3600" b="1" smtClean="0">
              <a:latin typeface="Georgia" pitchFamily="18" charset="0"/>
            </a:endParaRPr>
          </a:p>
          <a:p>
            <a:pPr marL="533400" indent="-533400" eaLnBrk="1" hangingPunct="1">
              <a:lnSpc>
                <a:spcPct val="80000"/>
              </a:lnSpc>
              <a:buClr>
                <a:srgbClr val="00B0F0"/>
              </a:buClr>
              <a:buFont typeface="Wingdings" pitchFamily="2" charset="2"/>
              <a:buChar char="v"/>
            </a:pPr>
            <a:r>
              <a:rPr lang="hr-HR" sz="3600" b="1" smtClean="0">
                <a:latin typeface="Georgia" pitchFamily="18" charset="0"/>
              </a:rPr>
              <a:t>opušteniji, lakše spavamo </a:t>
            </a:r>
          </a:p>
          <a:p>
            <a:pPr marL="533400" indent="-533400" eaLnBrk="1" hangingPunct="1">
              <a:lnSpc>
                <a:spcPct val="80000"/>
              </a:lnSpc>
              <a:buClr>
                <a:srgbClr val="00B0F0"/>
              </a:buClr>
              <a:buFont typeface="Wingdings" pitchFamily="2" charset="2"/>
              <a:buChar char="v"/>
            </a:pPr>
            <a:endParaRPr lang="hr-HR" sz="3600" b="1" smtClean="0">
              <a:latin typeface="Georgia" pitchFamily="18" charset="0"/>
            </a:endParaRPr>
          </a:p>
          <a:p>
            <a:pPr marL="533400" indent="-533400" eaLnBrk="1" hangingPunct="1">
              <a:lnSpc>
                <a:spcPct val="80000"/>
              </a:lnSpc>
              <a:buClr>
                <a:srgbClr val="00B0F0"/>
              </a:buClr>
              <a:buFont typeface="Wingdings" pitchFamily="2" charset="2"/>
              <a:buNone/>
            </a:pPr>
            <a:endParaRPr lang="hr-HR" sz="3600" b="1" smtClean="0">
              <a:latin typeface="Georgia" pitchFamily="18" charset="0"/>
            </a:endParaRPr>
          </a:p>
          <a:p>
            <a:pPr marL="533400" indent="-533400" eaLnBrk="1" hangingPunct="1">
              <a:lnSpc>
                <a:spcPct val="80000"/>
              </a:lnSpc>
              <a:buClr>
                <a:srgbClr val="00B0F0"/>
              </a:buClr>
              <a:buFont typeface="Wingdings" pitchFamily="2" charset="2"/>
              <a:buChar char="v"/>
            </a:pPr>
            <a:r>
              <a:rPr lang="hr-HR" sz="3600" b="1" smtClean="0">
                <a:latin typeface="Georgia" pitchFamily="18" charset="0"/>
              </a:rPr>
              <a:t>ne mora ništa koštati </a:t>
            </a:r>
          </a:p>
          <a:p>
            <a:pPr marL="533400" indent="-533400" eaLnBrk="1" hangingPunct="1">
              <a:lnSpc>
                <a:spcPct val="80000"/>
              </a:lnSpc>
              <a:buFont typeface="Wingdings" pitchFamily="2" charset="2"/>
              <a:buNone/>
            </a:pPr>
            <a:endParaRPr lang="en-US" smtClean="0">
              <a:latin typeface="Georgia" pitchFamily="18" charset="0"/>
            </a:endParaRPr>
          </a:p>
        </p:txBody>
      </p:sp>
      <p:pic>
        <p:nvPicPr>
          <p:cNvPr id="19460" name="Picture 7" descr="http://www.fitnesstipsforlife.com/wp-content/uploads/2009/11/exercise.jpeg"/>
          <p:cNvPicPr>
            <a:picLocks noChangeAspect="1" noChangeArrowheads="1"/>
          </p:cNvPicPr>
          <p:nvPr/>
        </p:nvPicPr>
        <p:blipFill>
          <a:blip r:embed="rId3" cstate="print"/>
          <a:srcRect/>
          <a:stretch>
            <a:fillRect/>
          </a:stretch>
        </p:blipFill>
        <p:spPr bwMode="auto">
          <a:xfrm>
            <a:off x="7072330" y="0"/>
            <a:ext cx="1877423" cy="2500306"/>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0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67494"/>
            <a:ext cx="8229600" cy="1089804"/>
          </a:xfrm>
        </p:spPr>
        <p:txBody>
          <a:bodyPr/>
          <a:lstStyle/>
          <a:p>
            <a:pPr marL="484632" eaLnBrk="1" fontAlgn="auto" hangingPunct="1">
              <a:spcAft>
                <a:spcPts val="0"/>
              </a:spcAft>
              <a:defRPr/>
            </a:pPr>
            <a:r>
              <a:rPr lang="hr-HR" b="1" dirty="0" smtClean="0">
                <a:solidFill>
                  <a:srgbClr val="FF6600"/>
                </a:solidFill>
                <a:latin typeface="Georgia" pitchFamily="18" charset="0"/>
              </a:rPr>
              <a:t>Točno ili netočno?</a:t>
            </a:r>
            <a:endParaRPr lang="en-US" b="1" dirty="0" smtClean="0">
              <a:solidFill>
                <a:srgbClr val="FF6600"/>
              </a:solidFill>
              <a:latin typeface="Georgia" pitchFamily="18" charset="0"/>
            </a:endParaRPr>
          </a:p>
        </p:txBody>
      </p:sp>
      <p:sp>
        <p:nvSpPr>
          <p:cNvPr id="33795" name="Rectangle 3"/>
          <p:cNvSpPr>
            <a:spLocks noGrp="1" noChangeArrowheads="1"/>
          </p:cNvSpPr>
          <p:nvPr>
            <p:ph idx="1"/>
          </p:nvPr>
        </p:nvSpPr>
        <p:spPr>
          <a:xfrm>
            <a:off x="457200" y="1412875"/>
            <a:ext cx="8229600" cy="5256213"/>
          </a:xfrm>
        </p:spPr>
        <p:txBody>
          <a:bodyPr/>
          <a:lstStyle/>
          <a:p>
            <a:pPr marL="533400" indent="-533400" eaLnBrk="1" hangingPunct="1">
              <a:buClr>
                <a:srgbClr val="00B0F0"/>
              </a:buClr>
              <a:buSzPct val="85000"/>
              <a:buFont typeface="Century Gothic" pitchFamily="34" charset="0"/>
              <a:buAutoNum type="arabicPeriod"/>
            </a:pPr>
            <a:r>
              <a:rPr lang="hr-HR" b="1" smtClean="0">
                <a:latin typeface="Georgia" pitchFamily="18" charset="0"/>
              </a:rPr>
              <a:t>Tko pije alkohol privlačniji je suprotnom spolu.</a:t>
            </a:r>
          </a:p>
          <a:p>
            <a:pPr marL="533400" indent="-533400" eaLnBrk="1" hangingPunct="1">
              <a:buClr>
                <a:srgbClr val="00B0F0"/>
              </a:buClr>
              <a:buSzPct val="85000"/>
              <a:buFont typeface="Century Gothic" pitchFamily="34" charset="0"/>
              <a:buAutoNum type="arabicPeriod"/>
            </a:pPr>
            <a:endParaRPr lang="hr-HR" sz="800" b="1" smtClean="0">
              <a:latin typeface="Georgia" pitchFamily="18" charset="0"/>
            </a:endParaRPr>
          </a:p>
          <a:p>
            <a:pPr marL="533400" indent="-533400" eaLnBrk="1" hangingPunct="1">
              <a:buClr>
                <a:srgbClr val="00B0F0"/>
              </a:buClr>
              <a:buSzPct val="85000"/>
              <a:buFont typeface="Century Gothic" pitchFamily="34" charset="0"/>
              <a:buAutoNum type="arabicPeriod"/>
            </a:pPr>
            <a:r>
              <a:rPr lang="hr-HR" b="1" smtClean="0">
                <a:latin typeface="Georgia" pitchFamily="18" charset="0"/>
              </a:rPr>
              <a:t>Tko pije alkohol, sretniji je.</a:t>
            </a:r>
          </a:p>
          <a:p>
            <a:pPr marL="533400" indent="-533400" eaLnBrk="1" hangingPunct="1">
              <a:buClr>
                <a:srgbClr val="00B0F0"/>
              </a:buClr>
              <a:buSzPct val="85000"/>
              <a:buFont typeface="Century Gothic" pitchFamily="34" charset="0"/>
              <a:buAutoNum type="arabicPeriod"/>
            </a:pPr>
            <a:endParaRPr lang="hr-HR" sz="800" b="1" smtClean="0">
              <a:latin typeface="Georgia" pitchFamily="18" charset="0"/>
            </a:endParaRPr>
          </a:p>
          <a:p>
            <a:pPr marL="533400" indent="-533400" eaLnBrk="1" hangingPunct="1">
              <a:buClr>
                <a:srgbClr val="00B0F0"/>
              </a:buClr>
              <a:buSzPct val="85000"/>
              <a:buFont typeface="Century Gothic" pitchFamily="34" charset="0"/>
              <a:buAutoNum type="arabicPeriod"/>
            </a:pPr>
            <a:r>
              <a:rPr lang="hr-HR" b="1" smtClean="0">
                <a:latin typeface="Georgia" pitchFamily="18" charset="0"/>
              </a:rPr>
              <a:t>Cilj pijenja alkohola je zabaviti</a:t>
            </a:r>
            <a:r>
              <a:rPr lang="hr-HR" b="1" smtClean="0">
                <a:latin typeface="Arial" charset="0"/>
              </a:rPr>
              <a:t> </a:t>
            </a:r>
            <a:r>
              <a:rPr lang="hr-HR" b="1" smtClean="0">
                <a:latin typeface="Georgia" pitchFamily="18" charset="0"/>
              </a:rPr>
              <a:t>se.</a:t>
            </a:r>
          </a:p>
          <a:p>
            <a:pPr marL="533400" indent="-533400" eaLnBrk="1" hangingPunct="1">
              <a:buClr>
                <a:srgbClr val="00B0F0"/>
              </a:buClr>
              <a:buSzPct val="85000"/>
              <a:buFont typeface="Century Gothic" pitchFamily="34" charset="0"/>
              <a:buAutoNum type="arabicPeriod"/>
            </a:pPr>
            <a:endParaRPr lang="hr-HR" sz="800" b="1" smtClean="0">
              <a:latin typeface="Georgia" pitchFamily="18" charset="0"/>
            </a:endParaRPr>
          </a:p>
          <a:p>
            <a:pPr marL="533400" indent="-533400" eaLnBrk="1" hangingPunct="1">
              <a:buClr>
                <a:srgbClr val="00B0F0"/>
              </a:buClr>
              <a:buSzPct val="85000"/>
              <a:buFont typeface="Century Gothic" pitchFamily="34" charset="0"/>
              <a:buAutoNum type="arabicPeriod"/>
            </a:pPr>
            <a:r>
              <a:rPr lang="hr-HR" b="1" smtClean="0">
                <a:latin typeface="Georgia" pitchFamily="18" charset="0"/>
              </a:rPr>
              <a:t>Pijenje alkohola u mladosti štetno utječe na dugoročno zdravlje.</a:t>
            </a:r>
          </a:p>
          <a:p>
            <a:pPr marL="533400" indent="-533400" eaLnBrk="1" hangingPunct="1">
              <a:buClr>
                <a:srgbClr val="00B0F0"/>
              </a:buClr>
              <a:buSzPct val="85000"/>
              <a:buFont typeface="Century Gothic" pitchFamily="34" charset="0"/>
              <a:buAutoNum type="arabicPeriod"/>
            </a:pPr>
            <a:endParaRPr lang="hr-HR" sz="800" b="1" smtClean="0">
              <a:latin typeface="Georgia" pitchFamily="18" charset="0"/>
            </a:endParaRPr>
          </a:p>
          <a:p>
            <a:pPr marL="533400" indent="-533400" eaLnBrk="1" hangingPunct="1">
              <a:buClr>
                <a:srgbClr val="00B0F0"/>
              </a:buClr>
              <a:buSzPct val="85000"/>
              <a:buFont typeface="Century Gothic" pitchFamily="34" charset="0"/>
              <a:buAutoNum type="arabicPeriod"/>
            </a:pPr>
            <a:r>
              <a:rPr lang="hr-HR" b="1" smtClean="0">
                <a:latin typeface="Georgia" pitchFamily="18" charset="0"/>
              </a:rPr>
              <a:t>Pijana osoba češće upada u rizične situacije.</a:t>
            </a:r>
          </a:p>
          <a:p>
            <a:pPr marL="533400" indent="-533400" eaLnBrk="1" hangingPunct="1">
              <a:buClr>
                <a:srgbClr val="00B0F0"/>
              </a:buClr>
              <a:buSzPct val="85000"/>
              <a:buFont typeface="Century Gothic" pitchFamily="34" charset="0"/>
              <a:buAutoNum type="arabicPeriod"/>
            </a:pPr>
            <a:endParaRPr lang="hr-HR" b="1" smtClean="0">
              <a:latin typeface="Georgia" pitchFamily="18" charset="0"/>
            </a:endParaRPr>
          </a:p>
        </p:txBody>
      </p:sp>
      <p:pic>
        <p:nvPicPr>
          <p:cNvPr id="4100" name="Picture 5" descr="http://t2.gstatic.com/images?q=tbn:ANd9GcSkGTZAbtMtkzThi04arynRfUdIv3mSyPGNWn4MZnyoQe-2oQ38"/>
          <p:cNvPicPr>
            <a:picLocks noChangeAspect="1" noChangeArrowheads="1"/>
          </p:cNvPicPr>
          <p:nvPr/>
        </p:nvPicPr>
        <p:blipFill>
          <a:blip r:embed="rId3" cstate="print"/>
          <a:srcRect/>
          <a:stretch>
            <a:fillRect/>
          </a:stretch>
        </p:blipFill>
        <p:spPr bwMode="auto">
          <a:xfrm>
            <a:off x="6929454" y="-1"/>
            <a:ext cx="2232000" cy="1434857"/>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37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379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379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37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Title 4"/>
          <p:cNvSpPr>
            <a:spLocks noGrp="1"/>
          </p:cNvSpPr>
          <p:nvPr>
            <p:ph type="title"/>
          </p:nvPr>
        </p:nvSpPr>
        <p:spPr>
          <a:xfrm>
            <a:off x="357158" y="142875"/>
            <a:ext cx="8329642" cy="1274763"/>
          </a:xfrm>
        </p:spPr>
        <p:txBody>
          <a:bodyPr>
            <a:noAutofit/>
          </a:bodyPr>
          <a:lstStyle/>
          <a:p>
            <a:pPr marL="484632" eaLnBrk="1" fontAlgn="auto" hangingPunct="1">
              <a:spcAft>
                <a:spcPts val="0"/>
              </a:spcAft>
              <a:defRPr/>
            </a:pPr>
            <a:r>
              <a:rPr lang="hr-HR" b="1" dirty="0" smtClean="0">
                <a:solidFill>
                  <a:srgbClr val="FF6600"/>
                </a:solidFill>
                <a:latin typeface="Georgia" pitchFamily="18" charset="0"/>
              </a:rPr>
              <a:t>Računalne igre, igraće konzole, društvene mreže...</a:t>
            </a:r>
          </a:p>
        </p:txBody>
      </p:sp>
      <p:sp>
        <p:nvSpPr>
          <p:cNvPr id="53250" name="Rectangle 3"/>
          <p:cNvSpPr>
            <a:spLocks noGrp="1" noChangeArrowheads="1"/>
          </p:cNvSpPr>
          <p:nvPr>
            <p:ph idx="1"/>
          </p:nvPr>
        </p:nvSpPr>
        <p:spPr>
          <a:xfrm>
            <a:off x="457200" y="1844675"/>
            <a:ext cx="8229600" cy="4824413"/>
          </a:xfrm>
        </p:spPr>
        <p:txBody>
          <a:bodyPr/>
          <a:lstStyle/>
          <a:p>
            <a:pPr marL="533400" indent="-533400" eaLnBrk="1" hangingPunct="1">
              <a:buClr>
                <a:srgbClr val="00B0F0"/>
              </a:buClr>
              <a:buFont typeface="Wingdings 2" pitchFamily="18" charset="2"/>
              <a:buNone/>
            </a:pPr>
            <a:endParaRPr lang="hr-HR" sz="3600" b="1" smtClean="0">
              <a:solidFill>
                <a:srgbClr val="66FFFF"/>
              </a:solidFill>
              <a:latin typeface="Georgia" pitchFamily="18" charset="0"/>
            </a:endParaRPr>
          </a:p>
          <a:p>
            <a:pPr marL="533400" indent="-533400">
              <a:buClr>
                <a:srgbClr val="00B0F0"/>
              </a:buClr>
              <a:buFont typeface="Wingdings" pitchFamily="2" charset="2"/>
              <a:buChar char="v"/>
            </a:pPr>
            <a:r>
              <a:rPr lang="hr-HR" sz="3600" b="1" smtClean="0">
                <a:latin typeface="Georgia" pitchFamily="18" charset="0"/>
              </a:rPr>
              <a:t>Skretanje misli s </a:t>
            </a:r>
          </a:p>
          <a:p>
            <a:pPr marL="533400" indent="-533400">
              <a:buClr>
                <a:srgbClr val="00B0F0"/>
              </a:buClr>
              <a:buFont typeface="Wingdings 2" pitchFamily="18" charset="2"/>
              <a:buNone/>
            </a:pPr>
            <a:r>
              <a:rPr lang="hr-HR" sz="3600" b="1" smtClean="0">
                <a:latin typeface="Georgia" pitchFamily="18" charset="0"/>
              </a:rPr>
              <a:t>     problema</a:t>
            </a:r>
          </a:p>
          <a:p>
            <a:pPr marL="533400" indent="-533400">
              <a:buClr>
                <a:srgbClr val="00B0F0"/>
              </a:buClr>
              <a:buFont typeface="Wingdings" pitchFamily="2" charset="2"/>
              <a:buChar char="v"/>
            </a:pPr>
            <a:endParaRPr lang="hr-HR" sz="3600" b="1" smtClean="0">
              <a:latin typeface="Georgia" pitchFamily="18" charset="0"/>
            </a:endParaRPr>
          </a:p>
          <a:p>
            <a:pPr marL="533400" indent="-533400">
              <a:buClr>
                <a:srgbClr val="00B0F0"/>
              </a:buClr>
              <a:buFont typeface="Wingdings" pitchFamily="2" charset="2"/>
              <a:buChar char="v"/>
            </a:pPr>
            <a:r>
              <a:rPr lang="hr-HR" sz="3600" b="1" smtClean="0">
                <a:latin typeface="Georgia" pitchFamily="18" charset="0"/>
              </a:rPr>
              <a:t>Kratkotrajno</a:t>
            </a:r>
          </a:p>
          <a:p>
            <a:pPr marL="533400" indent="-533400">
              <a:buClr>
                <a:srgbClr val="00B0F0"/>
              </a:buClr>
              <a:buFont typeface="Wingdings" pitchFamily="2" charset="2"/>
              <a:buChar char="v"/>
            </a:pPr>
            <a:r>
              <a:rPr lang="hr-HR" sz="3600" b="1" smtClean="0">
                <a:latin typeface="Georgia" pitchFamily="18" charset="0"/>
              </a:rPr>
              <a:t>U društvu prijatelja</a:t>
            </a:r>
          </a:p>
          <a:p>
            <a:pPr marL="533400" indent="-533400" eaLnBrk="1" hangingPunct="1">
              <a:buFont typeface="Wingdings" pitchFamily="2" charset="2"/>
              <a:buNone/>
            </a:pPr>
            <a:endParaRPr lang="en-US" smtClean="0">
              <a:latin typeface="Georgia" pitchFamily="18" charset="0"/>
            </a:endParaRPr>
          </a:p>
        </p:txBody>
      </p:sp>
      <p:pic>
        <p:nvPicPr>
          <p:cNvPr id="20483" name="Picture 7" descr="http://topnews.in/healthcare/sites/default/files/computer-games102.jpg"/>
          <p:cNvPicPr>
            <a:picLocks noChangeAspect="1" noChangeArrowheads="1"/>
          </p:cNvPicPr>
          <p:nvPr/>
        </p:nvPicPr>
        <p:blipFill>
          <a:blip r:embed="rId3" cstate="print"/>
          <a:srcRect/>
          <a:stretch>
            <a:fillRect/>
          </a:stretch>
        </p:blipFill>
        <p:spPr bwMode="auto">
          <a:xfrm>
            <a:off x="6419850" y="1428736"/>
            <a:ext cx="2724150" cy="264318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42852"/>
            <a:ext cx="8229600" cy="1285884"/>
          </a:xfrm>
        </p:spPr>
        <p:txBody>
          <a:bodyPr/>
          <a:lstStyle/>
          <a:p>
            <a:pPr marL="484632" eaLnBrk="1" fontAlgn="auto" hangingPunct="1">
              <a:spcAft>
                <a:spcPts val="0"/>
              </a:spcAft>
              <a:defRPr/>
            </a:pPr>
            <a:r>
              <a:rPr lang="hr-HR" b="1" dirty="0" smtClean="0">
                <a:solidFill>
                  <a:srgbClr val="FF6600"/>
                </a:solidFill>
                <a:latin typeface="Georgia" pitchFamily="18" charset="0"/>
              </a:rPr>
              <a:t>Druženje s prijateljima</a:t>
            </a:r>
          </a:p>
        </p:txBody>
      </p:sp>
      <p:sp>
        <p:nvSpPr>
          <p:cNvPr id="53251" name="Rectangle 3"/>
          <p:cNvSpPr>
            <a:spLocks noGrp="1" noChangeArrowheads="1"/>
          </p:cNvSpPr>
          <p:nvPr>
            <p:ph idx="1"/>
          </p:nvPr>
        </p:nvSpPr>
        <p:spPr>
          <a:xfrm>
            <a:off x="457200" y="1600200"/>
            <a:ext cx="8229600" cy="5141913"/>
          </a:xfrm>
        </p:spPr>
        <p:txBody>
          <a:bodyPr/>
          <a:lstStyle/>
          <a:p>
            <a:pPr marL="533400" indent="-533400" eaLnBrk="1" hangingPunct="1">
              <a:lnSpc>
                <a:spcPct val="90000"/>
              </a:lnSpc>
              <a:buClr>
                <a:srgbClr val="00B0F0"/>
              </a:buClr>
              <a:buFont typeface="Wingdings" pitchFamily="2" charset="2"/>
              <a:buChar char="v"/>
            </a:pPr>
            <a:r>
              <a:rPr lang="hr-HR" sz="3600" b="1" smtClean="0">
                <a:latin typeface="Georgia" pitchFamily="18" charset="0"/>
              </a:rPr>
              <a:t>Šetnja</a:t>
            </a:r>
          </a:p>
          <a:p>
            <a:pPr marL="533400" indent="-533400" eaLnBrk="1" hangingPunct="1">
              <a:lnSpc>
                <a:spcPct val="90000"/>
              </a:lnSpc>
              <a:buClr>
                <a:srgbClr val="00B0F0"/>
              </a:buClr>
              <a:buFont typeface="Wingdings" pitchFamily="2" charset="2"/>
              <a:buChar char="v"/>
            </a:pPr>
            <a:endParaRPr lang="hr-HR" sz="3600" b="1" smtClean="0">
              <a:latin typeface="Georgia" pitchFamily="18" charset="0"/>
            </a:endParaRPr>
          </a:p>
          <a:p>
            <a:pPr marL="533400" indent="-533400" eaLnBrk="1" hangingPunct="1">
              <a:lnSpc>
                <a:spcPct val="90000"/>
              </a:lnSpc>
              <a:buClr>
                <a:srgbClr val="00B0F0"/>
              </a:buClr>
              <a:buFont typeface="Wingdings" pitchFamily="2" charset="2"/>
              <a:buChar char="v"/>
            </a:pPr>
            <a:r>
              <a:rPr lang="hr-HR" sz="3600" b="1" smtClean="0">
                <a:latin typeface="Georgia" pitchFamily="18" charset="0"/>
              </a:rPr>
              <a:t>Šoping</a:t>
            </a:r>
          </a:p>
          <a:p>
            <a:pPr marL="533400" indent="-533400" eaLnBrk="1" hangingPunct="1">
              <a:lnSpc>
                <a:spcPct val="90000"/>
              </a:lnSpc>
              <a:buClr>
                <a:srgbClr val="00B0F0"/>
              </a:buClr>
              <a:buFont typeface="Wingdings" pitchFamily="2" charset="2"/>
              <a:buChar char="v"/>
            </a:pPr>
            <a:r>
              <a:rPr lang="hr-HR" sz="3600" b="1" smtClean="0">
                <a:latin typeface="Georgia" pitchFamily="18" charset="0"/>
              </a:rPr>
              <a:t> </a:t>
            </a:r>
          </a:p>
          <a:p>
            <a:pPr marL="533400" indent="-533400" eaLnBrk="1" hangingPunct="1">
              <a:lnSpc>
                <a:spcPct val="90000"/>
              </a:lnSpc>
              <a:buClr>
                <a:srgbClr val="00B0F0"/>
              </a:buClr>
              <a:buFont typeface="Wingdings" pitchFamily="2" charset="2"/>
              <a:buChar char="v"/>
            </a:pPr>
            <a:r>
              <a:rPr lang="hr-HR" sz="3600" b="1" smtClean="0">
                <a:latin typeface="Georgia" pitchFamily="18" charset="0"/>
              </a:rPr>
              <a:t>Kino</a:t>
            </a:r>
          </a:p>
          <a:p>
            <a:pPr marL="533400" indent="-533400" eaLnBrk="1" hangingPunct="1">
              <a:lnSpc>
                <a:spcPct val="90000"/>
              </a:lnSpc>
              <a:buClr>
                <a:srgbClr val="00B0F0"/>
              </a:buClr>
              <a:buFont typeface="Wingdings" pitchFamily="2" charset="2"/>
              <a:buChar char="v"/>
            </a:pPr>
            <a:r>
              <a:rPr lang="hr-HR" sz="3600" b="1" smtClean="0">
                <a:latin typeface="Georgia" pitchFamily="18" charset="0"/>
              </a:rPr>
              <a:t>...</a:t>
            </a:r>
          </a:p>
          <a:p>
            <a:pPr marL="533400" indent="-533400" eaLnBrk="1" hangingPunct="1">
              <a:lnSpc>
                <a:spcPct val="90000"/>
              </a:lnSpc>
              <a:buFont typeface="Wingdings" pitchFamily="2" charset="2"/>
              <a:buNone/>
            </a:pPr>
            <a:endParaRPr lang="en-US" smtClean="0">
              <a:latin typeface="Georgia" pitchFamily="18" charset="0"/>
            </a:endParaRPr>
          </a:p>
        </p:txBody>
      </p:sp>
      <p:pic>
        <p:nvPicPr>
          <p:cNvPr id="21508" name="Picture 7" descr="http://sites.younglife.org/sites/glendale/Home%20Page/Hanging%20out%20Downtown.jpg"/>
          <p:cNvPicPr>
            <a:picLocks noChangeAspect="1" noChangeArrowheads="1"/>
          </p:cNvPicPr>
          <p:nvPr/>
        </p:nvPicPr>
        <p:blipFill>
          <a:blip r:embed="rId3" cstate="print"/>
          <a:srcRect/>
          <a:stretch>
            <a:fillRect/>
          </a:stretch>
        </p:blipFill>
        <p:spPr bwMode="auto">
          <a:xfrm>
            <a:off x="5072063" y="3803650"/>
            <a:ext cx="4071937" cy="3054350"/>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2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325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325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32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marL="484632" eaLnBrk="1" fontAlgn="auto" hangingPunct="1">
              <a:spcAft>
                <a:spcPts val="0"/>
              </a:spcAft>
              <a:defRPr/>
            </a:pPr>
            <a:r>
              <a:rPr lang="hr-HR" b="1" dirty="0" smtClean="0">
                <a:solidFill>
                  <a:srgbClr val="FF6600"/>
                </a:solidFill>
                <a:latin typeface="Georgia" pitchFamily="18" charset="0"/>
              </a:rPr>
              <a:t>Vođenje dnevnika</a:t>
            </a:r>
          </a:p>
        </p:txBody>
      </p:sp>
      <p:sp>
        <p:nvSpPr>
          <p:cNvPr id="54275" name="Rectangle 3"/>
          <p:cNvSpPr>
            <a:spLocks noGrp="1" noChangeArrowheads="1"/>
          </p:cNvSpPr>
          <p:nvPr>
            <p:ph idx="1"/>
          </p:nvPr>
        </p:nvSpPr>
        <p:spPr>
          <a:xfrm>
            <a:off x="457200" y="1600200"/>
            <a:ext cx="8229600" cy="5257800"/>
          </a:xfrm>
        </p:spPr>
        <p:txBody>
          <a:bodyPr/>
          <a:lstStyle/>
          <a:p>
            <a:pPr marL="533400" indent="-533400" eaLnBrk="1" hangingPunct="1">
              <a:buClr>
                <a:schemeClr val="tx2"/>
              </a:buClr>
              <a:buFont typeface="Wingdings" pitchFamily="2" charset="2"/>
              <a:buChar char="v"/>
            </a:pPr>
            <a:endParaRPr lang="hr-HR" sz="3200" smtClean="0">
              <a:latin typeface="Georgia" pitchFamily="18" charset="0"/>
            </a:endParaRPr>
          </a:p>
          <a:p>
            <a:pPr marL="533400" indent="-533400" eaLnBrk="1" hangingPunct="1">
              <a:buClr>
                <a:srgbClr val="00B0F0"/>
              </a:buClr>
              <a:buFont typeface="Wingdings" pitchFamily="2" charset="2"/>
              <a:buChar char="v"/>
            </a:pPr>
            <a:r>
              <a:rPr lang="hr-HR" sz="3600" b="1" smtClean="0">
                <a:latin typeface="Georgia" pitchFamily="18" charset="0"/>
              </a:rPr>
              <a:t>Zapiši što te muči!</a:t>
            </a:r>
            <a:endParaRPr lang="en-US" sz="3600" smtClean="0">
              <a:latin typeface="Georgia" pitchFamily="18" charset="0"/>
            </a:endParaRPr>
          </a:p>
        </p:txBody>
      </p:sp>
      <p:pic>
        <p:nvPicPr>
          <p:cNvPr id="22532" name="Picture 7" descr="http://4.bp.blogspot.com/-RyHetgCb5Yw/TdUGYtNy3lI/AAAAAAAAAEo/yNOCaq05mNs/s1600/writing-journal.jpg"/>
          <p:cNvPicPr>
            <a:picLocks noChangeAspect="1" noChangeArrowheads="1"/>
          </p:cNvPicPr>
          <p:nvPr/>
        </p:nvPicPr>
        <p:blipFill>
          <a:blip r:embed="rId3" cstate="print"/>
          <a:srcRect/>
          <a:stretch>
            <a:fillRect/>
          </a:stretch>
        </p:blipFill>
        <p:spPr bwMode="auto">
          <a:xfrm>
            <a:off x="4643438" y="3714752"/>
            <a:ext cx="4038600" cy="269557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2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15888"/>
            <a:ext cx="8147050" cy="1301750"/>
          </a:xfrm>
        </p:spPr>
        <p:txBody>
          <a:bodyPr/>
          <a:lstStyle/>
          <a:p>
            <a:pPr marL="484632" eaLnBrk="1" fontAlgn="auto" hangingPunct="1">
              <a:spcAft>
                <a:spcPts val="0"/>
              </a:spcAft>
              <a:defRPr/>
            </a:pPr>
            <a:r>
              <a:rPr lang="hr-HR" b="1" dirty="0" smtClean="0">
                <a:solidFill>
                  <a:srgbClr val="FF6600"/>
                </a:solidFill>
                <a:latin typeface="Georgia" pitchFamily="18" charset="0"/>
              </a:rPr>
              <a:t>Smijati se</a:t>
            </a:r>
          </a:p>
        </p:txBody>
      </p:sp>
      <p:sp>
        <p:nvSpPr>
          <p:cNvPr id="22531" name="Rectangle 3"/>
          <p:cNvSpPr>
            <a:spLocks noGrp="1" noChangeArrowheads="1"/>
          </p:cNvSpPr>
          <p:nvPr>
            <p:ph idx="1"/>
          </p:nvPr>
        </p:nvSpPr>
        <p:spPr>
          <a:xfrm>
            <a:off x="457200" y="1600200"/>
            <a:ext cx="8229600" cy="5068888"/>
          </a:xfrm>
        </p:spPr>
        <p:txBody>
          <a:bodyPr/>
          <a:lstStyle/>
          <a:p>
            <a:pPr eaLnBrk="1" hangingPunct="1">
              <a:lnSpc>
                <a:spcPct val="90000"/>
              </a:lnSpc>
              <a:buClr>
                <a:srgbClr val="00B0F0"/>
              </a:buClr>
              <a:buFont typeface="Wingdings" pitchFamily="2" charset="2"/>
              <a:buChar char="v"/>
            </a:pPr>
            <a:endParaRPr lang="hr-HR" sz="3200" b="1" smtClean="0">
              <a:latin typeface="Georgia" pitchFamily="18" charset="0"/>
            </a:endParaRPr>
          </a:p>
          <a:p>
            <a:pPr eaLnBrk="1" hangingPunct="1">
              <a:lnSpc>
                <a:spcPct val="90000"/>
              </a:lnSpc>
              <a:buClr>
                <a:srgbClr val="00B0F0"/>
              </a:buClr>
              <a:buFont typeface="Wingdings" pitchFamily="2" charset="2"/>
              <a:buChar char="v"/>
            </a:pPr>
            <a:endParaRPr lang="hr-HR" sz="3200" b="1" smtClean="0">
              <a:latin typeface="Georgia" pitchFamily="18" charset="0"/>
            </a:endParaRPr>
          </a:p>
          <a:p>
            <a:pPr eaLnBrk="1" hangingPunct="1">
              <a:lnSpc>
                <a:spcPct val="90000"/>
              </a:lnSpc>
              <a:buClr>
                <a:srgbClr val="00B0F0"/>
              </a:buClr>
              <a:buFont typeface="Wingdings" pitchFamily="2" charset="2"/>
              <a:buChar char="v"/>
            </a:pPr>
            <a:r>
              <a:rPr lang="hr-HR" sz="3600" b="1" smtClean="0">
                <a:latin typeface="Georgia" pitchFamily="18" charset="0"/>
              </a:rPr>
              <a:t>Smijanje umanjuje stres </a:t>
            </a:r>
          </a:p>
          <a:p>
            <a:pPr eaLnBrk="1" hangingPunct="1">
              <a:lnSpc>
                <a:spcPct val="90000"/>
              </a:lnSpc>
              <a:buClr>
                <a:srgbClr val="00B0F0"/>
              </a:buClr>
              <a:buFont typeface="Wingdings" pitchFamily="2" charset="2"/>
              <a:buNone/>
            </a:pPr>
            <a:endParaRPr lang="hr-HR" sz="3600" b="1" smtClean="0">
              <a:latin typeface="Georgia" pitchFamily="18" charset="0"/>
            </a:endParaRPr>
          </a:p>
          <a:p>
            <a:pPr eaLnBrk="1" hangingPunct="1">
              <a:lnSpc>
                <a:spcPct val="90000"/>
              </a:lnSpc>
              <a:buClr>
                <a:srgbClr val="00B0F0"/>
              </a:buClr>
              <a:buFont typeface="Wingdings" pitchFamily="2" charset="2"/>
              <a:buChar char="v"/>
            </a:pPr>
            <a:r>
              <a:rPr lang="hr-HR" sz="3600" b="1" smtClean="0">
                <a:latin typeface="Georgia" pitchFamily="18" charset="0"/>
              </a:rPr>
              <a:t>Radite ono što vas veseli!</a:t>
            </a:r>
          </a:p>
          <a:p>
            <a:pPr eaLnBrk="1" hangingPunct="1">
              <a:lnSpc>
                <a:spcPct val="90000"/>
              </a:lnSpc>
              <a:buFont typeface="Wingdings" pitchFamily="2" charset="2"/>
              <a:buNone/>
            </a:pPr>
            <a:endParaRPr lang="hr-HR" sz="2000" b="1" smtClean="0"/>
          </a:p>
        </p:txBody>
      </p:sp>
      <p:pic>
        <p:nvPicPr>
          <p:cNvPr id="23564" name="Picture 12" descr="https://encrypted-tbn0.gstatic.com/images?q=tbn:ANd9GcT5fX7izZJpgzk6_wYAhm4_0QgocTfdBT3vn0-bfBd-NtdsF83Ywg"/>
          <p:cNvPicPr>
            <a:picLocks noChangeAspect="1" noChangeArrowheads="1"/>
          </p:cNvPicPr>
          <p:nvPr/>
        </p:nvPicPr>
        <p:blipFill>
          <a:blip r:embed="rId3" cstate="print"/>
          <a:srcRect/>
          <a:stretch>
            <a:fillRect/>
          </a:stretch>
        </p:blipFill>
        <p:spPr bwMode="auto">
          <a:xfrm>
            <a:off x="6858016" y="142852"/>
            <a:ext cx="2133602" cy="284846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142852"/>
            <a:ext cx="8229600" cy="1285884"/>
          </a:xfrm>
        </p:spPr>
        <p:txBody>
          <a:bodyPr/>
          <a:lstStyle/>
          <a:p>
            <a:pPr marL="484632" eaLnBrk="1" fontAlgn="auto" hangingPunct="1">
              <a:spcAft>
                <a:spcPts val="0"/>
              </a:spcAft>
              <a:defRPr/>
            </a:pPr>
            <a:r>
              <a:rPr lang="hr-HR" b="1" dirty="0" smtClean="0">
                <a:solidFill>
                  <a:srgbClr val="FF6600"/>
                </a:solidFill>
                <a:latin typeface="Georgia" pitchFamily="18" charset="0"/>
              </a:rPr>
              <a:t>Pričati s nekim</a:t>
            </a:r>
            <a:r>
              <a:rPr lang="en-GB" b="1" dirty="0" smtClean="0">
                <a:solidFill>
                  <a:srgbClr val="FF6600"/>
                </a:solidFill>
                <a:latin typeface="Georgia" pitchFamily="18" charset="0"/>
              </a:rPr>
              <a:t> </a:t>
            </a:r>
            <a:endParaRPr lang="en-US" b="1" dirty="0" smtClean="0">
              <a:solidFill>
                <a:srgbClr val="FF6600"/>
              </a:solidFill>
              <a:latin typeface="Georgia" pitchFamily="18" charset="0"/>
            </a:endParaRPr>
          </a:p>
        </p:txBody>
      </p:sp>
      <p:sp>
        <p:nvSpPr>
          <p:cNvPr id="56323" name="Rectangle 3"/>
          <p:cNvSpPr>
            <a:spLocks noGrp="1" noChangeArrowheads="1"/>
          </p:cNvSpPr>
          <p:nvPr>
            <p:ph idx="1"/>
          </p:nvPr>
        </p:nvSpPr>
        <p:spPr>
          <a:xfrm>
            <a:off x="457200" y="1600200"/>
            <a:ext cx="8229600" cy="5141913"/>
          </a:xfrm>
        </p:spPr>
        <p:txBody>
          <a:bodyPr/>
          <a:lstStyle/>
          <a:p>
            <a:pPr eaLnBrk="1" hangingPunct="1">
              <a:buClr>
                <a:srgbClr val="00B0F0"/>
              </a:buClr>
              <a:buFont typeface="Wingdings" pitchFamily="2" charset="2"/>
              <a:buChar char="v"/>
            </a:pPr>
            <a:r>
              <a:rPr lang="hr-HR" sz="3600" b="1" smtClean="0">
                <a:latin typeface="Georgia" pitchFamily="18" charset="0"/>
              </a:rPr>
              <a:t>Podijeljeni problem = prepolovljeni problem</a:t>
            </a:r>
          </a:p>
          <a:p>
            <a:pPr eaLnBrk="1" hangingPunct="1">
              <a:buClr>
                <a:srgbClr val="00B0F0"/>
              </a:buClr>
              <a:buFont typeface="Wingdings" pitchFamily="2" charset="2"/>
              <a:buChar char="v"/>
            </a:pPr>
            <a:endParaRPr lang="hr-HR" sz="3600" b="1" smtClean="0">
              <a:latin typeface="Georgia" pitchFamily="18" charset="0"/>
            </a:endParaRPr>
          </a:p>
          <a:p>
            <a:pPr eaLnBrk="1" hangingPunct="1">
              <a:buClr>
                <a:srgbClr val="00B0F0"/>
              </a:buClr>
              <a:buFont typeface="Wingdings" pitchFamily="2" charset="2"/>
              <a:buChar char="v"/>
            </a:pPr>
            <a:r>
              <a:rPr lang="hr-HR" sz="3600" b="1" smtClean="0">
                <a:latin typeface="Georgia" pitchFamily="18" charset="0"/>
              </a:rPr>
              <a:t>O svojim osjećajima </a:t>
            </a:r>
          </a:p>
          <a:p>
            <a:pPr eaLnBrk="1" hangingPunct="1">
              <a:buClr>
                <a:srgbClr val="00B0F0"/>
              </a:buClr>
              <a:buFont typeface="Wingdings 2" pitchFamily="18" charset="2"/>
              <a:buNone/>
            </a:pPr>
            <a:r>
              <a:rPr lang="hr-HR" sz="3600" b="1" smtClean="0">
                <a:latin typeface="Georgia" pitchFamily="18" charset="0"/>
              </a:rPr>
              <a:t>    treba pričati!</a:t>
            </a:r>
          </a:p>
          <a:p>
            <a:pPr eaLnBrk="1" hangingPunct="1">
              <a:buFont typeface="Wingdings" pitchFamily="2" charset="2"/>
              <a:buNone/>
            </a:pPr>
            <a:endParaRPr lang="en-US" smtClean="0">
              <a:latin typeface="Georgia" pitchFamily="18" charset="0"/>
            </a:endParaRPr>
          </a:p>
        </p:txBody>
      </p:sp>
      <p:pic>
        <p:nvPicPr>
          <p:cNvPr id="24580" name="Picture 7" descr="http://blog.execsearches.com/wp-content/uploads/2011/08/talking.jpg"/>
          <p:cNvPicPr>
            <a:picLocks noChangeAspect="1" noChangeArrowheads="1"/>
          </p:cNvPicPr>
          <p:nvPr/>
        </p:nvPicPr>
        <p:blipFill>
          <a:blip r:embed="rId3" cstate="print"/>
          <a:srcRect/>
          <a:stretch>
            <a:fillRect/>
          </a:stretch>
        </p:blipFill>
        <p:spPr bwMode="auto">
          <a:xfrm>
            <a:off x="5072063" y="3767138"/>
            <a:ext cx="4071937" cy="3090862"/>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6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63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42852"/>
            <a:ext cx="8229600" cy="1214446"/>
          </a:xfrm>
        </p:spPr>
        <p:txBody>
          <a:bodyPr/>
          <a:lstStyle/>
          <a:p>
            <a:pPr marL="484632" eaLnBrk="1" fontAlgn="auto" hangingPunct="1">
              <a:spcAft>
                <a:spcPts val="0"/>
              </a:spcAft>
              <a:defRPr/>
            </a:pPr>
            <a:r>
              <a:rPr lang="hr-HR" b="1" dirty="0" smtClean="0">
                <a:solidFill>
                  <a:srgbClr val="FF6600"/>
                </a:solidFill>
                <a:latin typeface="Georgia" pitchFamily="18" charset="0"/>
              </a:rPr>
              <a:t>Jesti zdraviju hranu</a:t>
            </a:r>
          </a:p>
        </p:txBody>
      </p:sp>
      <p:sp>
        <p:nvSpPr>
          <p:cNvPr id="24579" name="Rectangle 3"/>
          <p:cNvSpPr>
            <a:spLocks noGrp="1" noChangeArrowheads="1"/>
          </p:cNvSpPr>
          <p:nvPr>
            <p:ph idx="1"/>
          </p:nvPr>
        </p:nvSpPr>
        <p:spPr>
          <a:xfrm>
            <a:off x="457200" y="1268413"/>
            <a:ext cx="8229600" cy="5186362"/>
          </a:xfrm>
        </p:spPr>
        <p:txBody>
          <a:bodyPr/>
          <a:lstStyle/>
          <a:p>
            <a:pPr eaLnBrk="1" hangingPunct="1">
              <a:buClr>
                <a:srgbClr val="00B0F0"/>
              </a:buClr>
              <a:buFont typeface="Wingdings" pitchFamily="2" charset="2"/>
              <a:buChar char="v"/>
            </a:pPr>
            <a:endParaRPr lang="hr-HR" sz="3600" b="1" smtClean="0">
              <a:latin typeface="Georgia" pitchFamily="18" charset="0"/>
            </a:endParaRPr>
          </a:p>
          <a:p>
            <a:pPr eaLnBrk="1" hangingPunct="1">
              <a:buClr>
                <a:srgbClr val="00B0F0"/>
              </a:buClr>
              <a:buFont typeface="Wingdings" pitchFamily="2" charset="2"/>
              <a:buChar char="v"/>
            </a:pPr>
            <a:r>
              <a:rPr lang="hr-HR" sz="3600" b="1" smtClean="0">
                <a:latin typeface="Georgia" pitchFamily="18" charset="0"/>
              </a:rPr>
              <a:t>pomoć tijelu da se riješi stresa</a:t>
            </a:r>
          </a:p>
          <a:p>
            <a:pPr eaLnBrk="1" hangingPunct="1">
              <a:buClr>
                <a:srgbClr val="00B0F0"/>
              </a:buClr>
              <a:buFont typeface="Wingdings" pitchFamily="2" charset="2"/>
              <a:buChar char="v"/>
            </a:pPr>
            <a:endParaRPr lang="hr-HR" sz="3600" b="1" smtClean="0">
              <a:latin typeface="Georgia" pitchFamily="18" charset="0"/>
            </a:endParaRPr>
          </a:p>
          <a:p>
            <a:pPr eaLnBrk="1" hangingPunct="1">
              <a:buClr>
                <a:srgbClr val="00B0F0"/>
              </a:buClr>
              <a:buFont typeface="Wingdings" pitchFamily="2" charset="2"/>
              <a:buChar char="v"/>
            </a:pPr>
            <a:r>
              <a:rPr lang="hr-HR" sz="3600" b="1" smtClean="0">
                <a:latin typeface="Georgia" pitchFamily="18" charset="0"/>
              </a:rPr>
              <a:t>jačanje imuniteta</a:t>
            </a:r>
          </a:p>
        </p:txBody>
      </p:sp>
      <p:sp>
        <p:nvSpPr>
          <p:cNvPr id="63491" name="AutoShape 9" descr="data:image/jpg;base64,/9j/4AAQSkZJRgABAQAAAQABAAD/2wCEAAkGBhQPDxUUEBQUFBUUFBgVFBgUFBQVFRQVFxUXFxQUFRQXHCYeFxkkGRUVHy8gJCcpLCwsFR4xNTAqNSYrLCkBCQoKDgwOGg8PFywcHCQtNCopKSwsLCksKSkpLCksKSwpLCkpKSkpKSwpLSkpLCksLCwpKSksLCkpKSksLCwsLP/AABEIAOEA4QMBIgACEQEDEQH/xAAcAAABBAMBAAAAAAAAAAAAAAAAAQUGBwIDBAj/xABLEAABAwIDBAcEBgQMBQUAAAABAAIDBBEFEiEHEzFBBhRRYXGRoSKBscEIIzJCUnIVU2KTFyUzRFRjgpKiwtHSJDRDsvAWc4Ph4v/EABoBAAIDAQEAAAAAAAAAAAAAAAABAgMEBQb/xAArEQACAgEDAwMDBAMAAAAAAAAAAQIRAwQhMRIiUQUyQRNhgSNxkfAzobH/2gAMAwEAAhEDEQA/AM20a2CjTq2mWxtKsxcNTaRZCjTuKVZimQAz9TS9TTwKZL1ZADQKRKKNO/VkvVkUAz9USdTT11ZHVkUMZepo6mnnqyOrIAZjRrHqae+rJOrIEMho1iaNPhpliaVADE6jWt1F3J/NKsDSIAjz6JaX0SkbqRan0adgRt9CtD6JSZ1GtD6JFhRGZKRaH0ikslCueShTsVEbfTLnfTJ9qQxjgHEAngFy1mSP7ZAvwTsVDI+mXO+nT86nuLjmuWamUhDNuEJx6shFgXIIFm2BdzadbBAoEjhECyFOu8QLIQIEN4p1kKdOAhWQhQA3CmSinTjuUu5RQ7G7q6OrJy3KNwnQrG3qyTqyc9wjcIodjZ1ZHVk5bhG4SoVjX1ZIaZOu4WLogBc2A7TwToBqNMsTTJ0YxrhdpBHaCCEGnQMaDTLWaZd2LVLaaF8rwS1gJNuNgoJXbQhVYbPNRXZJFa4cNQDzRQWSp1KtLqVMeyzpE+vpXb52aRjrE93JTJ1MlQWMT6NaXUifXUy0upkqHZSm0SJ0NW1wJsbFc/TGpzxQOB4tF/EKW7YMM+oZIB9k2Krisrt5TMaeLSrI/BBlj4FT56Vh7llU0a7Og8eehYU41VGoXuTIx1RCfuo9yEWKizxEkqHtijdI85WsaXuOujWglx07gV2CNaq6l3kMjLXzxvbY8DmYRY+alREh0206jfS1EtHIJ308JlMZbLHcZms1LmjS7xw7Vq2bbRDjLpmugbCYWsddry8OzFwtYgWtZUJgGICEVLXG2+pZIte3Mx7R5xhWH9HZ567VC+hpwcvbaVtj7rn+8p0RsvARLLdrfkRlUSRp3aXdrdlS5UAQ/pNtGo8MnENU6QPcwP8AZjLgGkkAk3/ZKZ9qW0SXCer9XZFJv2vcTJmIAbky5cpHHMor9IzDrTUkwGjo3xE97HBw9HlR/aVinWsNweTierysd+aN0cZ9W+qdCPQeFzmanikcLGSJjyOwuYHEDzXTu01dBnB2FUZBJBpYtTx0YAb+8J7yoGad2k3a35UZUgKi2+VMsMFM6KR7AZHNdkcW39m4vbwK5+k+NOm6JRSlxzv3bHG+pIeQ659yf9vNFnwjNzjmjPndp+Kq92L5uiu6vqyutbuLS/4lMRY+wgXwtxN/5d/HwbwVimJQDYG0/ok3/Xvt5NVkZEDG+soRLG5jho5pB94XmcF2G1lVTP8AsuDmHvHFp8l6nyKg9vnR7dVUdS0ezK3K78zeHp8EAaNhWJZKySE/9Rlx4tV5OhXmHZ3ifV8Up38i/KfB2i9U5LpNbiQ3up1qdTpzMa1vjtxSokQfaFg++oJABqBce5ecnaadi9MdLOmFJTxPZJICS0jKNSvNda8OkcW8C4keF04ikXTswcDh4uQLOXbjXSWmguHPBPYNVXHQnBKutjcyB5bGDr2Kd4ZsmYz2qhxefRRaVjTGL+EZn4ChTj/0JS/qwhLbwPfyWQGrNrdR4pQ1LZWEDxnjVJuamaP9XLIz+68t+Ssb6PDv40mHbSP9JYVFNp9HucZrW9s7n/vLSD/uUk+j7LbGCPxU0o/xRu/yqXwRPRuVGVZWS2USRhZLZZWS2QBVf0haHPhkUnOKob5PY4H1a1UXWYzvaKnpzf6iSZwPK0u7IA97Hea9L7XsO3+CVQHFjWyj/wCN7XH/AAhy8pqSEesdljy7BKMn9Tb3B7gPQKU2UN2MyZsCpe4SN8pnqa2SAwsiyzsiyBkN2tUW9wWqH4WB/wDccHfJeWesuyZL+yXZrcr2tfyXsbpLRb6iqI/xwSN82Gy8alCEz0lsEZ/Ew755PkrGsqo2NdKaWkwUdYnijLZpLhzgHakEezxK7sW28UUZy0zJal3LI3K3zOp8khlk5VDtq/R3ruFytaLvjG8Z4t1t5KKu2j4xVf8AKYaWA8DIHcPflWctD0irY3NkdTwNeCCB9qx5aXskBQdPMY3tcOLXAj3G69PQbT6BlMx8k7blgJA1N7aiy82Y7gslFUPhnFnsNj2HsIPYrf2L9CKKrozPNGJJRIWnNqG2tbT3qTEhzqdsTp3FmHUsk3Y4ts1c7sHxrEf5Z7aZh4hv2rK1qTDI4RaJjWDsaAFvLVGiRWuFbGKaP2qgumfzLiqn2qdG2UNbliblY5twF6gLVSv0g6IDcyc7kIXIfBnsIINPKOeb5K0XwLz/ALLZKlsj9xwtrc2CtbC+mT2vEdU3Ke1NxfJJJ1ZJNwhZfpOP8QSqsBkO2zCf6S79xP8A7FmzbVhJ/nRHjBP/ALF1u2SYUTc0cfudKPQPWj+BjCdf+EGv9dUaeH1mitKyhdqeOwV+KST0ji6N7Y9S1zCXNYGnR2v3Qs9k/SSHDsTZNUuLIxHI1xDXOILm+z7LQTxsuzbD0Kiwuta2mAbDLGHsbme4tLfZfcvvz14njy5tezLAoa7FYIKkExvLiWgkZsjHPDSQQQDl4jVSEXyNt+E/0h37ifz+yu9m1fCyARWxa9okB94LbhcjtimEn+akeE9R/vWH8B+E/wBHf+/m/wByQzsdtbwofz2PQkaNlPDwZqO9Yu2v4UBfrjPcyYnyyJsGwTC7/Yn/AHx/0W1uwnC7j6qXQ31nkse493hYoA5Mc2x4VPSzxb953kMjLbiXUuYW21ba+q81r1e3ZBhQBAo2agi+eUkX7CXaHv5LzB0hw4U1ZPCL2imkjF+NmPLRfvsAhCLI2ebW5aChZSxUMlTu3POZj3ffcXAZWxu7TzUmn2o4zN/y2EvYLg/WRzPJHMXs0ap1+j21v6IcWgAmpkzEcSQ2O1/dZWagZUZ6WdJH6sw6Fo7CNf8AFLdY/pHpQ86QU7NeyL1u8q3rIslQFRVfRjpHWtLJ6ungY4EERGxN+RLG39VQdbSmGV8bvtMe5jrcLtJB9QvbK8h7R6Pc4vWM/r3uHg45h6OTQFobFtnVHVUAqqmITSOle0B9y1obYD2eBPE6q3aLBIIBaGGNg/ZY0fAKDbAng4KB2Tyg+bT81Y6VAY2RZZIsgDz99IfA93Vw1AGkrMjvzN1HofRdH0d8caySemc4AvtIwHmRo63opPtawN2JndMcG7gZ9ebncPS6iXRfZDLTvZUPnylurcmhv3nmFmlqscbTe6NUdLN1L4Zfdklkz9GcWdM0sl/lIzY945FPVldCSnFSRRODhJxZgQq32s4QKoMaeI1CsqygnT1310Y7lfiVyRLErlRXnR3Gf0cCx8Wl+NtfNPONdKKeeGwBz/d01DuWqymibazhfxCywHA4paxv1Ys3XhotE4JKzTKNKxrzVX4fihXJ+jGfhHkhYrMvUOiEqFIrKP8ApKU2tE/umYfOJw+JUB2QutjlH/7jh5xvHzUq2i0M+LZpomyzSCrkhijZmcI4IS+MgMHMuYHl37duSj3Q/o1WYfiFPU1NJUsihlD5Hbl/ssaDnda3AC58Aq45YSTp/YlKEk+D1Mha6edsjGvjcHNc0Oa5pu1zSLhwI4ghbVYREQlQgQll5R2wUYixyrDbWc9r9DzfG1zgew3JXpbpljZocPqKhv2o4yWX4Z3WbHfuzOaqvxbYD1lzHNqcjt03fl7HSulnN3SSF2YcSfRK9ySjas6vo4Yiw0VRDmGds+8y3GbI6Njc1uzM0i6t9VjgOyiPD4JX0cr3VTHh8Mjg1tnMbrEQ3jG/MWuB7RzCsHBMVbV00U8ejZWB1jxaTxae8G4PghOxuNKztRZCEyBrqJhGxz3aNa0uPgBc+gXl+u6J4hjlTLWRwgiZ+Ye01oDbWY3U8mgL0tjtMZaSdjeL4ZGjxcwgfFVxsVr95SZOTQD4WAaR5hSS2Ym9xu6AdG6jBKN1U9xJ3n18IdmZuQbFwH6xvG/YLK445A5oc3UEAg9oOoUCw7G2Zatkjm2G9NieIN76KSdB5C7DKUu4mBnH8ot6WSaoE7HtCVCRIq7acX0lQydpO7mDYn9gcD7PoSpLf6lgHZdaNqtKJcOcw83NI7RY3uFAsL6Q1uVrGBsjQ2wcTqFwtZGKyOufk9BpYTzYIvwyc9H6vPiBDf1fteeimiiOzrAtxC6WQ55pXEvPZ2NHcFL109JHpxLezlaxp5ml8bfwYlVx0ykL61oHIKx3cFXGNxl9bcdq6GBd1kNOu4YsTGV7Qpx0Nw0Bm8I1d8FCMYhLqpjBrcgeuqtmgp93G1o5BWZ5bJFueVKjdZCyshYzGbEqEKQisOjcgpsbnpDpllmnZfnHUhrwR4PL2+8KaYxJlczsN7+WX/OoJtCw6X9LRTUzg2aMB0Zd9hxAGaGS2uRwyjuzLZW7UYiWR1cMlPMNJWOLfYu7RzLn61hy8W30XBzS7Zxhu7uvzv8A38HSUG3BviiVYC3qNY6jGkEzX1FL2RkOHWKcdjQ57XtHIPcOSlKglJj8eJYjS9VcJW0+8llezVjGvgdE1jncM73vBDOIEZJCna7GCfXCzBkVMEIQrisi20/D31GEVMcerywOaOOYxubJl9+Sy1bOsdbV0YcHE2DTc8cpFxfwOZv9lSWubdoHafkqHx+WfC6id2GyhsUpeJISQMhDgHmK+li4nQd6pm6kbcMOuDiW90UxHfmocPsic5fCwsVr2fH/AIWXL9gVlUI/ydYfw7r5lBOgdZidVT7uGAU7JAQ6qkcNPa1fHFxe7KbDgL63VrYPhTKSnjgivkjaGi+pPMucebiSST2kp4063I6npUml/aOxCEK4yGmtZmieOF2uHmCF546MYxVYDNVMZBv4x9sXsYyODh2jVeiKp1mqpummFiOWon1tIGx6cn8r9xU4eCEttyt+jEU+LYg2IFzN8TvHfgj1c+3fa4HivUVNTtjY1jBZrGhrR2ACwVJbMB/Gcd76h+neGlXink5Fj4BCEEqosIh06kzMLByaT58FC+j8OVunDmpR0gn3hkI8B7kzYcwNaQF5LU5fqZJP7nsNHH6enUSd9Fv5D3n4p4TZ0ajApmW5i58TxTovS6VVhivseX1LvNL9zVO6zSoJJHmnupnismWJ3gopTgZ7rfi+WSwcNjNh1NvMWYOTWlys0BQXBYQMSuObCp2lm934I5/cJZCVCoKDJKkS3TAgvSiIOne8/cs/xbcRuHkCfcFjj1BHUxtbK1j7NaRnY19iDfmO5ddbHnlN+ElM+/8Af/8A0uXAH9Yawu+7o/8As8fM+i8TmblNuPy/+7nchtBX8El6M0TYIAxjGsH2srGhoGbuAGuidlwU77PHfcfMfBd69ToZ9WFLxscfN7r8ghCFuKjjxN+VrT+2PUEKmMTo95ieVoBbM8g6atu4ZiPE3PvVy42y8D7cbXHjyVZdE4N7icebgxj38NCbaepv7lly+6jq6J9OOU/BZtDEI2ta0WDQGjwGi7lxhdgV8DnT5sEIQplZzVrtAO0/JQHpZS3oZtdTID68FOsQPtNHcfkoF0wZlpw0felv8Spw5IT4GvZzRg1u84FjbW73GxVvKA9CsL3cJlIsXkW8AdFPkT9wQXaC48Wq91C53O1h4nguxR7pTPfLGPzH5LFq8v0sMpGvTY/qZVF8EaqmndnwXBRtsPcnWphOUgdia6aIhvmvIrg9diacWWThLQIGW09kfBda00X8m38o+C3L2mNVBL7HjMjuTGnpE+0YHaQEzRMATzjbCcuml1wOWuHtNGP2jZhbbV4I5gqbKFUTrVrLDjdTUKObkhn5QWSJUKkoMlqq35Y3HsafgtoXHi5+qI7S0f4hf0BVWaXTjlLwmOCuSQyVDQJGdu6ePcHRrVhDXMkmYAAGvBBv914zDQDWzi/mt1bcyMt+B59Waf8AnYtjhlmY8cHtMbvEe0w+jh/aXkK7jqX20dbNHN/MPO6d00k+038zf+4J2Xf9LVRl+5hz/AIQhdYzmivbeJ3h8NVXnQSly1Gc/eMwB/ZabN+asapizsc38TSPMWUB6MS560W0yCQOHLs87n0WfL7kdDTP9KaJwQuiI+yPBc5WyiP1Y948iVZHkxy4N6EIVhWNWLTBr23NrNcT4aW+aildh3XZImM1jaS6R3L8viVIMfhD5QCfuWPvOnzW2hjEQyWsORA4qSdEWrMpog2MBugAFvdwTwOCZq/7Bty18tU8NNwokhVCsWcX1LyeA9keAU1UKxdpjqX34E3HvXI9Wv6Srizp+m/5H5o1GTTVcuHQh4tzLlvdICFl0agzVduTRmPyXBxQ+pJRXydlvoxylxW5OYm2aB3LJCF7RKlR5Q1VEQc03UUqKkg2aLm9lL3DRNMeEES3NrA3VuOSV2XYpJXZnhWFiMZnavPE/IJzSgJFW3e7KnJt2wQhCQhVwYvwYO1/wa7/AOl3psxV/txjuc4+gHxPkseul04Jf3kswrvRwVQ+tZ+V/wDlW3JmjtzGo7i3UeoWuoZeRng7/Kt0B4jv+K8uvcb3wjOM5pIx2uv5NLh6gJ4TRRMvOO5jiPEkC/kU7r0Xpi/Rb8sxZ/ckCEIXTKAuoHg0RjxWQWsJGulHgQAfU396m9VMGNue4DxOgTRUUX17JW/aDHs8WnL8FTk5RqwS6VJeVQ4Pdot1GRl07SuWGfNe+hHEH/zgt9Aywd3uJHkE48lclSOpCEK0pGitpw+oBIPstA7jxK6XM0W+op82o0KbX4jlNiDcacECMMSiJA7AQfIp7C4aNm9aHnhyHzK70DBMvSOAODe2/onlN+KUTpLFvhr8Vj1sXPC4xVs0aaXTkTboitH0ffO8lpyMHPt8ApZheEMp22bqTxJ4ldFJTiNgaOQW5Q0ujhhSbXcXanWZM3bfaCEIW8wghCEhghCECEQlSIGCZ8QfeoAH3YxfxcSR6D1TwmCodeqktyDQfENufiFzfU5Vgry0X6dd34FlZ9Yw9zvklYbPcO0A/JJL9tnv+Cxc07wHllI9Qf8AVebZtR34W323nuaPiT8k5LiwpvsuPa4+gAXavVaGPTp4/wA/zuc/K7mwQhC2lRz11PvIy0ceI8Qbj1Cb6Kpz6OFnNuCDxCeFFcbBdW5Wucz6triRb2rkjnz0VOTbc0YV1XH8jpUzC+n2uWh17tF30LXBgzCx4pmwdlqjLmc60dzfW2oA17eKkCePfcWXt7QSpEK0oFTFUktkc3KSSbt0JuCnxCANdNHlYB2BbEIQAIQhAAhCEACEISAEIQgYIQkQIEIQgYijMLrzTWP/AFXemnyUmUbfTbiZwdwe5z2O5EONy094JPusuT6qm8Sa4T3NWmq2jpkGoPZ/pb5rnxF5aAexwPuHH0XSAuaukytueFua87JmqPI9YWPqge0k+ZXWuTCoDHBG06EMF/G1z6rqXs8EejHGPhI5s3cmxUIQrSALhxDCmzEOvle0WBtfTjYhdyEmk+SUZOLtHHh2HCEHXM5xuTa3gB3LsQhNKlSFJuTtghCExAhCEACEISAEIQgAQhCABCEIAEISIAEISIGCEJEAC4MbYDCb8i0jxLgPUEhdy56+l3sbm3sTYg94IIv3XCpzxc8Uorlpk8bqSbGB4c0XaeHj8k7UWDNGV8gL32B9oktaePst4Ajt4rjZQSPdlMeQXF3ZgRbnlA1PYn5cf0vSSjc8sf2v/Zq1GThRZki6RC7xiFQkSoAVCS6ECFQkQgBUJEIAVCRCAFQkQgBUJEIAVF0iEACEJEDFQkRdAAkQhIAuhCEAYXSgrG6EAZ3QsbougDNF1jdLdAC3S3WN0IAyui6RCYCoSXRdAGV0iS6LoAyQsbougDJCxui6AFQkui6AFRdIhAC3SXSJn6Q43JShm6gfNnJByBxy6tAFmtJ1zE3OgDHc7AoB5SKMU/SSqkDbUgGcM+26Vti6KV7g47o5bPiay/8AWC9jod8/SOUUscwpn5nzFm7cJC8R5pA2QiNjrEta11jYDPbN2gEgukuokemNSHWOHzA25F7hrCJAc7Y7WDszTz4aZrtC0HS2olcAaR7AZImXc2UHK+MOe/Lk4NJy8eXjYAll0LC6EDEShCECFQhCAFQEIQAqEqEACAlQgBEqEIAEIQgAQhCABCEIAEIQgBEIQgBEhQhACIKEIAQpEISGIhCEDP/Z"/>
          <p:cNvSpPr>
            <a:spLocks noChangeAspect="1" noChangeArrowheads="1"/>
          </p:cNvSpPr>
          <p:nvPr/>
        </p:nvSpPr>
        <p:spPr bwMode="auto">
          <a:xfrm>
            <a:off x="173038" y="-144463"/>
            <a:ext cx="304800" cy="304801"/>
          </a:xfrm>
          <a:prstGeom prst="rect">
            <a:avLst/>
          </a:prstGeom>
          <a:noFill/>
          <a:ln w="9525">
            <a:noFill/>
            <a:miter lim="800000"/>
            <a:headEnd/>
            <a:tailEnd/>
          </a:ln>
        </p:spPr>
        <p:txBody>
          <a:bodyPr/>
          <a:lstStyle/>
          <a:p>
            <a:pPr eaLnBrk="0" hangingPunct="0"/>
            <a:endParaRPr lang="hr-HR"/>
          </a:p>
        </p:txBody>
      </p:sp>
      <p:sp>
        <p:nvSpPr>
          <p:cNvPr id="63492" name="AutoShape 13" descr="data:image/jpg;base64,/9j/4AAQSkZJRgABAQAAAQABAAD/2wCEAAkGBhQPDxUUEBQUFBUUFBgVFBgUFBQVFRQVFxUXFxQUFRQXHCYeFxkkGRUVHy8gJCcpLCwsFR4xNTAqNSYrLCkBCQoKDgwOGg8PFywcHCQtNCopKSwsLCksKSkpLCksKSwpLCkpKSkpKSwpLSkpLCksLCwpKSksLCkpKSksLCwsLP/AABEIAOEA4QMBIgACEQEDEQH/xAAcAAABBAMBAAAAAAAAAAAAAAAAAQUGBwIDBAj/xABLEAABAwIDBAcEBgQMBQUAAAABAAIDBBEFEiEHEzFBBhRRYXGRoSKBscEIIzJCUnIVU2KTFyUzRFRjgpKiwtHSJDRDsvAWc4Ph4v/EABoBAAIDAQEAAAAAAAAAAAAAAAABAgMEBQb/xAArEQACAgEDAwMDBAMAAAAAAAAAAQIRAwQhMRIiUQUyQRNhgSNxkfAzobH/2gAMAwEAAhEDEQA/AM20a2CjTq2mWxtKsxcNTaRZCjTuKVZimQAz9TS9TTwKZL1ZADQKRKKNO/VkvVkUAz9USdTT11ZHVkUMZepo6mnnqyOrIAZjRrHqae+rJOrIEMho1iaNPhpliaVADE6jWt1F3J/NKsDSIAjz6JaX0SkbqRan0adgRt9CtD6JSZ1GtD6JFhRGZKRaH0ikslCueShTsVEbfTLnfTJ9qQxjgHEAngFy1mSP7ZAvwTsVDI+mXO+nT86nuLjmuWamUhDNuEJx6shFgXIIFm2BdzadbBAoEjhECyFOu8QLIQIEN4p1kKdOAhWQhQA3CmSinTjuUu5RQ7G7q6OrJy3KNwnQrG3qyTqyc9wjcIodjZ1ZHVk5bhG4SoVjX1ZIaZOu4WLogBc2A7TwToBqNMsTTJ0YxrhdpBHaCCEGnQMaDTLWaZd2LVLaaF8rwS1gJNuNgoJXbQhVYbPNRXZJFa4cNQDzRQWSp1KtLqVMeyzpE+vpXb52aRjrE93JTJ1MlQWMT6NaXUifXUy0upkqHZSm0SJ0NW1wJsbFc/TGpzxQOB4tF/EKW7YMM+oZIB9k2Krisrt5TMaeLSrI/BBlj4FT56Vh7llU0a7Og8eehYU41VGoXuTIx1RCfuo9yEWKizxEkqHtijdI85WsaXuOujWglx07gV2CNaq6l3kMjLXzxvbY8DmYRY+alREh0206jfS1EtHIJ308JlMZbLHcZms1LmjS7xw7Vq2bbRDjLpmugbCYWsddry8OzFwtYgWtZUJgGICEVLXG2+pZIte3Mx7R5xhWH9HZ567VC+hpwcvbaVtj7rn+8p0RsvARLLdrfkRlUSRp3aXdrdlS5UAQ/pNtGo8MnENU6QPcwP8AZjLgGkkAk3/ZKZ9qW0SXCer9XZFJv2vcTJmIAbky5cpHHMor9IzDrTUkwGjo3xE97HBw9HlR/aVinWsNweTierysd+aN0cZ9W+qdCPQeFzmanikcLGSJjyOwuYHEDzXTu01dBnB2FUZBJBpYtTx0YAb+8J7yoGad2k3a35UZUgKi2+VMsMFM6KR7AZHNdkcW39m4vbwK5+k+NOm6JRSlxzv3bHG+pIeQ659yf9vNFnwjNzjmjPndp+Kq92L5uiu6vqyutbuLS/4lMRY+wgXwtxN/5d/HwbwVimJQDYG0/ok3/Xvt5NVkZEDG+soRLG5jho5pB94XmcF2G1lVTP8AsuDmHvHFp8l6nyKg9vnR7dVUdS0ezK3K78zeHp8EAaNhWJZKySE/9Rlx4tV5OhXmHZ3ifV8Up38i/KfB2i9U5LpNbiQ3up1qdTpzMa1vjtxSokQfaFg++oJABqBce5ecnaadi9MdLOmFJTxPZJICS0jKNSvNda8OkcW8C4keF04ikXTswcDh4uQLOXbjXSWmguHPBPYNVXHQnBKutjcyB5bGDr2Kd4ZsmYz2qhxefRRaVjTGL+EZn4ChTj/0JS/qwhLbwPfyWQGrNrdR4pQ1LZWEDxnjVJuamaP9XLIz+68t+Ssb6PDv40mHbSP9JYVFNp9HucZrW9s7n/vLSD/uUk+j7LbGCPxU0o/xRu/yqXwRPRuVGVZWS2USRhZLZZWS2QBVf0haHPhkUnOKob5PY4H1a1UXWYzvaKnpzf6iSZwPK0u7IA97Hea9L7XsO3+CVQHFjWyj/wCN7XH/AAhy8pqSEesdljy7BKMn9Tb3B7gPQKU2UN2MyZsCpe4SN8pnqa2SAwsiyzsiyBkN2tUW9wWqH4WB/wDccHfJeWesuyZL+yXZrcr2tfyXsbpLRb6iqI/xwSN82Gy8alCEz0lsEZ/Ew755PkrGsqo2NdKaWkwUdYnijLZpLhzgHakEezxK7sW28UUZy0zJal3LI3K3zOp8khlk5VDtq/R3ruFytaLvjG8Z4t1t5KKu2j4xVf8AKYaWA8DIHcPflWctD0irY3NkdTwNeCCB9qx5aXskBQdPMY3tcOLXAj3G69PQbT6BlMx8k7blgJA1N7aiy82Y7gslFUPhnFnsNj2HsIPYrf2L9CKKrozPNGJJRIWnNqG2tbT3qTEhzqdsTp3FmHUsk3Y4ts1c7sHxrEf5Z7aZh4hv2rK1qTDI4RaJjWDsaAFvLVGiRWuFbGKaP2qgumfzLiqn2qdG2UNbliblY5twF6gLVSv0g6IDcyc7kIXIfBnsIINPKOeb5K0XwLz/ALLZKlsj9xwtrc2CtbC+mT2vEdU3Ke1NxfJJJ1ZJNwhZfpOP8QSqsBkO2zCf6S79xP8A7FmzbVhJ/nRHjBP/ALF1u2SYUTc0cfudKPQPWj+BjCdf+EGv9dUaeH1mitKyhdqeOwV+KST0ji6N7Y9S1zCXNYGnR2v3Qs9k/SSHDsTZNUuLIxHI1xDXOILm+z7LQTxsuzbD0Kiwuta2mAbDLGHsbme4tLfZfcvvz14njy5tezLAoa7FYIKkExvLiWgkZsjHPDSQQQDl4jVSEXyNt+E/0h37ifz+yu9m1fCyARWxa9okB94LbhcjtimEn+akeE9R/vWH8B+E/wBHf+/m/wByQzsdtbwofz2PQkaNlPDwZqO9Yu2v4UBfrjPcyYnyyJsGwTC7/Yn/AHx/0W1uwnC7j6qXQ31nkse493hYoA5Mc2x4VPSzxb953kMjLbiXUuYW21ba+q81r1e3ZBhQBAo2agi+eUkX7CXaHv5LzB0hw4U1ZPCL2imkjF+NmPLRfvsAhCLI2ebW5aChZSxUMlTu3POZj3ffcXAZWxu7TzUmn2o4zN/y2EvYLg/WRzPJHMXs0ap1+j21v6IcWgAmpkzEcSQ2O1/dZWagZUZ6WdJH6sw6Fo7CNf8AFLdY/pHpQ86QU7NeyL1u8q3rIslQFRVfRjpHWtLJ6ungY4EERGxN+RLG39VQdbSmGV8bvtMe5jrcLtJB9QvbK8h7R6Pc4vWM/r3uHg45h6OTQFobFtnVHVUAqqmITSOle0B9y1obYD2eBPE6q3aLBIIBaGGNg/ZY0fAKDbAng4KB2Tyg+bT81Y6VAY2RZZIsgDz99IfA93Vw1AGkrMjvzN1HofRdH0d8caySemc4AvtIwHmRo63opPtawN2JndMcG7gZ9ebncPS6iXRfZDLTvZUPnylurcmhv3nmFmlqscbTe6NUdLN1L4Zfdklkz9GcWdM0sl/lIzY945FPVldCSnFSRRODhJxZgQq32s4QKoMaeI1CsqygnT1310Y7lfiVyRLErlRXnR3Gf0cCx8Wl+NtfNPONdKKeeGwBz/d01DuWqymibazhfxCywHA4paxv1Ys3XhotE4JKzTKNKxrzVX4fihXJ+jGfhHkhYrMvUOiEqFIrKP8ApKU2tE/umYfOJw+JUB2QutjlH/7jh5xvHzUq2i0M+LZpomyzSCrkhijZmcI4IS+MgMHMuYHl37duSj3Q/o1WYfiFPU1NJUsihlD5Hbl/ssaDnda3AC58Aq45YSTp/YlKEk+D1Mha6edsjGvjcHNc0Oa5pu1zSLhwI4ghbVYREQlQgQll5R2wUYixyrDbWc9r9DzfG1zgew3JXpbpljZocPqKhv2o4yWX4Z3WbHfuzOaqvxbYD1lzHNqcjt03fl7HSulnN3SSF2YcSfRK9ySjas6vo4Yiw0VRDmGds+8y3GbI6Njc1uzM0i6t9VjgOyiPD4JX0cr3VTHh8Mjg1tnMbrEQ3jG/MWuB7RzCsHBMVbV00U8ejZWB1jxaTxae8G4PghOxuNKztRZCEyBrqJhGxz3aNa0uPgBc+gXl+u6J4hjlTLWRwgiZ+Ye01oDbWY3U8mgL0tjtMZaSdjeL4ZGjxcwgfFVxsVr95SZOTQD4WAaR5hSS2Ym9xu6AdG6jBKN1U9xJ3n18IdmZuQbFwH6xvG/YLK445A5oc3UEAg9oOoUCw7G2Zatkjm2G9NieIN76KSdB5C7DKUu4mBnH8ot6WSaoE7HtCVCRIq7acX0lQydpO7mDYn9gcD7PoSpLf6lgHZdaNqtKJcOcw83NI7RY3uFAsL6Q1uVrGBsjQ2wcTqFwtZGKyOufk9BpYTzYIvwyc9H6vPiBDf1fteeimiiOzrAtxC6WQ55pXEvPZ2NHcFL109JHpxLezlaxp5ml8bfwYlVx0ykL61oHIKx3cFXGNxl9bcdq6GBd1kNOu4YsTGV7Qpx0Nw0Bm8I1d8FCMYhLqpjBrcgeuqtmgp93G1o5BWZ5bJFueVKjdZCyshYzGbEqEKQisOjcgpsbnpDpllmnZfnHUhrwR4PL2+8KaYxJlczsN7+WX/OoJtCw6X9LRTUzg2aMB0Zd9hxAGaGS2uRwyjuzLZW7UYiWR1cMlPMNJWOLfYu7RzLn61hy8W30XBzS7Zxhu7uvzv8A38HSUG3BviiVYC3qNY6jGkEzX1FL2RkOHWKcdjQ57XtHIPcOSlKglJj8eJYjS9VcJW0+8llezVjGvgdE1jncM73vBDOIEZJCna7GCfXCzBkVMEIQrisi20/D31GEVMcerywOaOOYxubJl9+Sy1bOsdbV0YcHE2DTc8cpFxfwOZv9lSWubdoHafkqHx+WfC6id2GyhsUpeJISQMhDgHmK+li4nQd6pm6kbcMOuDiW90UxHfmocPsic5fCwsVr2fH/AIWXL9gVlUI/ydYfw7r5lBOgdZidVT7uGAU7JAQ6qkcNPa1fHFxe7KbDgL63VrYPhTKSnjgivkjaGi+pPMucebiSST2kp4063I6npUml/aOxCEK4yGmtZmieOF2uHmCF546MYxVYDNVMZBv4x9sXsYyODh2jVeiKp1mqpummFiOWon1tIGx6cn8r9xU4eCEttyt+jEU+LYg2IFzN8TvHfgj1c+3fa4HivUVNTtjY1jBZrGhrR2ACwVJbMB/Gcd76h+neGlXink5Fj4BCEEqosIh06kzMLByaT58FC+j8OVunDmpR0gn3hkI8B7kzYcwNaQF5LU5fqZJP7nsNHH6enUSd9Fv5D3n4p4TZ0ajApmW5i58TxTovS6VVhivseX1LvNL9zVO6zSoJJHmnupnismWJ3gopTgZ7rfi+WSwcNjNh1NvMWYOTWlys0BQXBYQMSuObCp2lm934I5/cJZCVCoKDJKkS3TAgvSiIOne8/cs/xbcRuHkCfcFjj1BHUxtbK1j7NaRnY19iDfmO5ddbHnlN+ElM+/8Af/8A0uXAH9Yawu+7o/8As8fM+i8TmblNuPy/+7nchtBX8El6M0TYIAxjGsH2srGhoGbuAGuidlwU77PHfcfMfBd69ToZ9WFLxscfN7r8ghCFuKjjxN+VrT+2PUEKmMTo95ieVoBbM8g6atu4ZiPE3PvVy42y8D7cbXHjyVZdE4N7icebgxj38NCbaepv7lly+6jq6J9OOU/BZtDEI2ta0WDQGjwGi7lxhdgV8DnT5sEIQplZzVrtAO0/JQHpZS3oZtdTID68FOsQPtNHcfkoF0wZlpw0felv8Spw5IT4GvZzRg1u84FjbW73GxVvKA9CsL3cJlIsXkW8AdFPkT9wQXaC48Wq91C53O1h4nguxR7pTPfLGPzH5LFq8v0sMpGvTY/qZVF8EaqmndnwXBRtsPcnWphOUgdia6aIhvmvIrg9diacWWThLQIGW09kfBda00X8m38o+C3L2mNVBL7HjMjuTGnpE+0YHaQEzRMATzjbCcuml1wOWuHtNGP2jZhbbV4I5gqbKFUTrVrLDjdTUKObkhn5QWSJUKkoMlqq35Y3HsafgtoXHi5+qI7S0f4hf0BVWaXTjlLwmOCuSQyVDQJGdu6ePcHRrVhDXMkmYAAGvBBv914zDQDWzi/mt1bcyMt+B59Waf8AnYtjhlmY8cHtMbvEe0w+jh/aXkK7jqX20dbNHN/MPO6d00k+038zf+4J2Xf9LVRl+5hz/AIQhdYzmivbeJ3h8NVXnQSly1Gc/eMwB/ZabN+asapizsc38TSPMWUB6MS560W0yCQOHLs87n0WfL7kdDTP9KaJwQuiI+yPBc5WyiP1Y948iVZHkxy4N6EIVhWNWLTBr23NrNcT4aW+aildh3XZImM1jaS6R3L8viVIMfhD5QCfuWPvOnzW2hjEQyWsORA4qSdEWrMpog2MBugAFvdwTwOCZq/7Bty18tU8NNwokhVCsWcX1LyeA9keAU1UKxdpjqX34E3HvXI9Wv6Srizp+m/5H5o1GTTVcuHQh4tzLlvdICFl0agzVduTRmPyXBxQ+pJRXydlvoxylxW5OYm2aB3LJCF7RKlR5Q1VEQc03UUqKkg2aLm9lL3DRNMeEES3NrA3VuOSV2XYpJXZnhWFiMZnavPE/IJzSgJFW3e7KnJt2wQhCQhVwYvwYO1/wa7/AOl3psxV/txjuc4+gHxPkseul04Jf3kswrvRwVQ+tZ+V/wDlW3JmjtzGo7i3UeoWuoZeRng7/Kt0B4jv+K8uvcb3wjOM5pIx2uv5NLh6gJ4TRRMvOO5jiPEkC/kU7r0Xpi/Rb8sxZ/ckCEIXTKAuoHg0RjxWQWsJGulHgQAfU396m9VMGNue4DxOgTRUUX17JW/aDHs8WnL8FTk5RqwS6VJeVQ4Pdot1GRl07SuWGfNe+hHEH/zgt9Aywd3uJHkE48lclSOpCEK0pGitpw+oBIPstA7jxK6XM0W+op82o0KbX4jlNiDcacECMMSiJA7AQfIp7C4aNm9aHnhyHzK70DBMvSOAODe2/onlN+KUTpLFvhr8Vj1sXPC4xVs0aaXTkTboitH0ffO8lpyMHPt8ApZheEMp22bqTxJ4ldFJTiNgaOQW5Q0ujhhSbXcXanWZM3bfaCEIW8wghCEhghCECEQlSIGCZ8QfeoAH3YxfxcSR6D1TwmCodeqktyDQfENufiFzfU5Vgry0X6dd34FlZ9Yw9zvklYbPcO0A/JJL9tnv+Cxc07wHllI9Qf8AVebZtR34W323nuaPiT8k5LiwpvsuPa4+gAXavVaGPTp4/wA/zuc/K7mwQhC2lRz11PvIy0ceI8Qbj1Cb6Kpz6OFnNuCDxCeFFcbBdW5Wucz6triRb2rkjnz0VOTbc0YV1XH8jpUzC+n2uWh17tF30LXBgzCx4pmwdlqjLmc60dzfW2oA17eKkCePfcWXt7QSpEK0oFTFUktkc3KSSbt0JuCnxCANdNHlYB2BbEIQAIQhAAhCEACEISAEIQgYIQkQIEIQgYijMLrzTWP/AFXemnyUmUbfTbiZwdwe5z2O5EONy094JPusuT6qm8Sa4T3NWmq2jpkGoPZ/pb5rnxF5aAexwPuHH0XSAuaukytueFua87JmqPI9YWPqge0k+ZXWuTCoDHBG06EMF/G1z6rqXs8EejHGPhI5s3cmxUIQrSALhxDCmzEOvle0WBtfTjYhdyEmk+SUZOLtHHh2HCEHXM5xuTa3gB3LsQhNKlSFJuTtghCExAhCEACEISAEIQgAQhCABCEIAEISIAEISIGCEJEAC4MbYDCb8i0jxLgPUEhdy56+l3sbm3sTYg94IIv3XCpzxc8Uorlpk8bqSbGB4c0XaeHj8k7UWDNGV8gL32B9oktaePst4Ajt4rjZQSPdlMeQXF3ZgRbnlA1PYn5cf0vSSjc8sf2v/Zq1GThRZki6RC7xiFQkSoAVCS6ECFQkQgBUJEIAVCRCAFQkQgBUJEIAVF0iEACEJEDFQkRdAAkQhIAuhCEAYXSgrG6EAZ3QsbougDNF1jdLdAC3S3WN0IAyui6RCYCoSXRdAGV0iS6LoAyQsbougDJCxui6AFQkui6AFRdIhAC3SXSJn6Q43JShm6gfNnJByBxy6tAFmtJ1zE3OgDHc7AoB5SKMU/SSqkDbUgGcM+26Vti6KV7g47o5bPiay/8AWC9jod8/SOUUscwpn5nzFm7cJC8R5pA2QiNjrEta11jYDPbN2gEgukuokemNSHWOHzA25F7hrCJAc7Y7WDszTz4aZrtC0HS2olcAaR7AZImXc2UHK+MOe/Lk4NJy8eXjYAll0LC6EDEShCECFQhCAFQEIQAqEqEACAlQgBEqEIAEIQgAQhCABCEIAEIQgBEIQgBEhQhACIKEIAQpEISGIhCEDP/Z"/>
          <p:cNvSpPr>
            <a:spLocks noChangeAspect="1" noChangeArrowheads="1"/>
          </p:cNvSpPr>
          <p:nvPr/>
        </p:nvSpPr>
        <p:spPr bwMode="auto">
          <a:xfrm>
            <a:off x="173038" y="-144463"/>
            <a:ext cx="304800" cy="304801"/>
          </a:xfrm>
          <a:prstGeom prst="rect">
            <a:avLst/>
          </a:prstGeom>
          <a:noFill/>
          <a:ln w="9525">
            <a:noFill/>
            <a:miter lim="800000"/>
            <a:headEnd/>
            <a:tailEnd/>
          </a:ln>
        </p:spPr>
        <p:txBody>
          <a:bodyPr/>
          <a:lstStyle/>
          <a:p>
            <a:pPr eaLnBrk="0" hangingPunct="0"/>
            <a:endParaRPr lang="hr-HR"/>
          </a:p>
        </p:txBody>
      </p:sp>
      <p:sp>
        <p:nvSpPr>
          <p:cNvPr id="63493" name="AutoShape 15" descr="data:image/jpg;base64,/9j/4AAQSkZJRgABAQAAAQABAAD/2wCEAAkGBhQPDxUUEBQUFBUUFBgVFBgUFBQVFRQVFxUXFxQUFRQXHCYeFxkkGRUVHy8gJCcpLCwsFR4xNTAqNSYrLCkBCQoKDgwOGg8PFywcHCQtNCopKSwsLCksKSkpLCksKSwpLCkpKSkpKSwpLSkpLCksLCwpKSksLCkpKSksLCwsLP/AABEIAOEA4QMBIgACEQEDEQH/xAAcAAABBAMBAAAAAAAAAAAAAAAAAQUGBwIDBAj/xABLEAABAwIDBAcEBgQMBQUAAAABAAIDBBEFEiEHEzFBBhRRYXGRoSKBscEIIzJCUnIVU2KTFyUzRFRjgpKiwtHSJDRDsvAWc4Ph4v/EABoBAAIDAQEAAAAAAAAAAAAAAAABAgMEBQb/xAArEQACAgEDAwMDBAMAAAAAAAAAAQIRAwQhMRIiUQUyQRNhgSNxkfAzobH/2gAMAwEAAhEDEQA/AM20a2CjTq2mWxtKsxcNTaRZCjTuKVZimQAz9TS9TTwKZL1ZADQKRKKNO/VkvVkUAz9USdTT11ZHVkUMZepo6mnnqyOrIAZjRrHqae+rJOrIEMho1iaNPhpliaVADE6jWt1F3J/NKsDSIAjz6JaX0SkbqRan0adgRt9CtD6JSZ1GtD6JFhRGZKRaH0ikslCueShTsVEbfTLnfTJ9qQxjgHEAngFy1mSP7ZAvwTsVDI+mXO+nT86nuLjmuWamUhDNuEJx6shFgXIIFm2BdzadbBAoEjhECyFOu8QLIQIEN4p1kKdOAhWQhQA3CmSinTjuUu5RQ7G7q6OrJy3KNwnQrG3qyTqyc9wjcIodjZ1ZHVk5bhG4SoVjX1ZIaZOu4WLogBc2A7TwToBqNMsTTJ0YxrhdpBHaCCEGnQMaDTLWaZd2LVLaaF8rwS1gJNuNgoJXbQhVYbPNRXZJFa4cNQDzRQWSp1KtLqVMeyzpE+vpXb52aRjrE93JTJ1MlQWMT6NaXUifXUy0upkqHZSm0SJ0NW1wJsbFc/TGpzxQOB4tF/EKW7YMM+oZIB9k2Krisrt5TMaeLSrI/BBlj4FT56Vh7llU0a7Og8eehYU41VGoXuTIx1RCfuo9yEWKizxEkqHtijdI85WsaXuOujWglx07gV2CNaq6l3kMjLXzxvbY8DmYRY+alREh0206jfS1EtHIJ308JlMZbLHcZms1LmjS7xw7Vq2bbRDjLpmugbCYWsddry8OzFwtYgWtZUJgGICEVLXG2+pZIte3Mx7R5xhWH9HZ567VC+hpwcvbaVtj7rn+8p0RsvARLLdrfkRlUSRp3aXdrdlS5UAQ/pNtGo8MnENU6QPcwP8AZjLgGkkAk3/ZKZ9qW0SXCer9XZFJv2vcTJmIAbky5cpHHMor9IzDrTUkwGjo3xE97HBw9HlR/aVinWsNweTierysd+aN0cZ9W+qdCPQeFzmanikcLGSJjyOwuYHEDzXTu01dBnB2FUZBJBpYtTx0YAb+8J7yoGad2k3a35UZUgKi2+VMsMFM6KR7AZHNdkcW39m4vbwK5+k+NOm6JRSlxzv3bHG+pIeQ659yf9vNFnwjNzjmjPndp+Kq92L5uiu6vqyutbuLS/4lMRY+wgXwtxN/5d/HwbwVimJQDYG0/ok3/Xvt5NVkZEDG+soRLG5jho5pB94XmcF2G1lVTP8AsuDmHvHFp8l6nyKg9vnR7dVUdS0ezK3K78zeHp8EAaNhWJZKySE/9Rlx4tV5OhXmHZ3ifV8Up38i/KfB2i9U5LpNbiQ3up1qdTpzMa1vjtxSokQfaFg++oJABqBce5ecnaadi9MdLOmFJTxPZJICS0jKNSvNda8OkcW8C4keF04ikXTswcDh4uQLOXbjXSWmguHPBPYNVXHQnBKutjcyB5bGDr2Kd4ZsmYz2qhxefRRaVjTGL+EZn4ChTj/0JS/qwhLbwPfyWQGrNrdR4pQ1LZWEDxnjVJuamaP9XLIz+68t+Ssb6PDv40mHbSP9JYVFNp9HucZrW9s7n/vLSD/uUk+j7LbGCPxU0o/xRu/yqXwRPRuVGVZWS2USRhZLZZWS2QBVf0haHPhkUnOKob5PY4H1a1UXWYzvaKnpzf6iSZwPK0u7IA97Hea9L7XsO3+CVQHFjWyj/wCN7XH/AAhy8pqSEesdljy7BKMn9Tb3B7gPQKU2UN2MyZsCpe4SN8pnqa2SAwsiyzsiyBkN2tUW9wWqH4WB/wDccHfJeWesuyZL+yXZrcr2tfyXsbpLRb6iqI/xwSN82Gy8alCEz0lsEZ/Ew755PkrGsqo2NdKaWkwUdYnijLZpLhzgHakEezxK7sW28UUZy0zJal3LI3K3zOp8khlk5VDtq/R3ruFytaLvjG8Z4t1t5KKu2j4xVf8AKYaWA8DIHcPflWctD0irY3NkdTwNeCCB9qx5aXskBQdPMY3tcOLXAj3G69PQbT6BlMx8k7blgJA1N7aiy82Y7gslFUPhnFnsNj2HsIPYrf2L9CKKrozPNGJJRIWnNqG2tbT3qTEhzqdsTp3FmHUsk3Y4ts1c7sHxrEf5Z7aZh4hv2rK1qTDI4RaJjWDsaAFvLVGiRWuFbGKaP2qgumfzLiqn2qdG2UNbliblY5twF6gLVSv0g6IDcyc7kIXIfBnsIINPKOeb5K0XwLz/ALLZKlsj9xwtrc2CtbC+mT2vEdU3Ke1NxfJJJ1ZJNwhZfpOP8QSqsBkO2zCf6S79xP8A7FmzbVhJ/nRHjBP/ALF1u2SYUTc0cfudKPQPWj+BjCdf+EGv9dUaeH1mitKyhdqeOwV+KST0ji6N7Y9S1zCXNYGnR2v3Qs9k/SSHDsTZNUuLIxHI1xDXOILm+z7LQTxsuzbD0Kiwuta2mAbDLGHsbme4tLfZfcvvz14njy5tezLAoa7FYIKkExvLiWgkZsjHPDSQQQDl4jVSEXyNt+E/0h37ifz+yu9m1fCyARWxa9okB94LbhcjtimEn+akeE9R/vWH8B+E/wBHf+/m/wByQzsdtbwofz2PQkaNlPDwZqO9Yu2v4UBfrjPcyYnyyJsGwTC7/Yn/AHx/0W1uwnC7j6qXQ31nkse493hYoA5Mc2x4VPSzxb953kMjLbiXUuYW21ba+q81r1e3ZBhQBAo2agi+eUkX7CXaHv5LzB0hw4U1ZPCL2imkjF+NmPLRfvsAhCLI2ebW5aChZSxUMlTu3POZj3ffcXAZWxu7TzUmn2o4zN/y2EvYLg/WRzPJHMXs0ap1+j21v6IcWgAmpkzEcSQ2O1/dZWagZUZ6WdJH6sw6Fo7CNf8AFLdY/pHpQ86QU7NeyL1u8q3rIslQFRVfRjpHWtLJ6ungY4EERGxN+RLG39VQdbSmGV8bvtMe5jrcLtJB9QvbK8h7R6Pc4vWM/r3uHg45h6OTQFobFtnVHVUAqqmITSOle0B9y1obYD2eBPE6q3aLBIIBaGGNg/ZY0fAKDbAng4KB2Tyg+bT81Y6VAY2RZZIsgDz99IfA93Vw1AGkrMjvzN1HofRdH0d8caySemc4AvtIwHmRo63opPtawN2JndMcG7gZ9ebncPS6iXRfZDLTvZUPnylurcmhv3nmFmlqscbTe6NUdLN1L4Zfdklkz9GcWdM0sl/lIzY945FPVldCSnFSRRODhJxZgQq32s4QKoMaeI1CsqygnT1310Y7lfiVyRLErlRXnR3Gf0cCx8Wl+NtfNPONdKKeeGwBz/d01DuWqymibazhfxCywHA4paxv1Ys3XhotE4JKzTKNKxrzVX4fihXJ+jGfhHkhYrMvUOiEqFIrKP8ApKU2tE/umYfOJw+JUB2QutjlH/7jh5xvHzUq2i0M+LZpomyzSCrkhijZmcI4IS+MgMHMuYHl37duSj3Q/o1WYfiFPU1NJUsihlD5Hbl/ssaDnda3AC58Aq45YSTp/YlKEk+D1Mha6edsjGvjcHNc0Oa5pu1zSLhwI4ghbVYREQlQgQll5R2wUYixyrDbWc9r9DzfG1zgew3JXpbpljZocPqKhv2o4yWX4Z3WbHfuzOaqvxbYD1lzHNqcjt03fl7HSulnN3SSF2YcSfRK9ySjas6vo4Yiw0VRDmGds+8y3GbI6Njc1uzM0i6t9VjgOyiPD4JX0cr3VTHh8Mjg1tnMbrEQ3jG/MWuB7RzCsHBMVbV00U8ejZWB1jxaTxae8G4PghOxuNKztRZCEyBrqJhGxz3aNa0uPgBc+gXl+u6J4hjlTLWRwgiZ+Ye01oDbWY3U8mgL0tjtMZaSdjeL4ZGjxcwgfFVxsVr95SZOTQD4WAaR5hSS2Ym9xu6AdG6jBKN1U9xJ3n18IdmZuQbFwH6xvG/YLK445A5oc3UEAg9oOoUCw7G2Zatkjm2G9NieIN76KSdB5C7DKUu4mBnH8ot6WSaoE7HtCVCRIq7acX0lQydpO7mDYn9gcD7PoSpLf6lgHZdaNqtKJcOcw83NI7RY3uFAsL6Q1uVrGBsjQ2wcTqFwtZGKyOufk9BpYTzYIvwyc9H6vPiBDf1fteeimiiOzrAtxC6WQ55pXEvPZ2NHcFL109JHpxLezlaxp5ml8bfwYlVx0ykL61oHIKx3cFXGNxl9bcdq6GBd1kNOu4YsTGV7Qpx0Nw0Bm8I1d8FCMYhLqpjBrcgeuqtmgp93G1o5BWZ5bJFueVKjdZCyshYzGbEqEKQisOjcgpsbnpDpllmnZfnHUhrwR4PL2+8KaYxJlczsN7+WX/OoJtCw6X9LRTUzg2aMB0Zd9hxAGaGS2uRwyjuzLZW7UYiWR1cMlPMNJWOLfYu7RzLn61hy8W30XBzS7Zxhu7uvzv8A38HSUG3BviiVYC3qNY6jGkEzX1FL2RkOHWKcdjQ57XtHIPcOSlKglJj8eJYjS9VcJW0+8llezVjGvgdE1jncM73vBDOIEZJCna7GCfXCzBkVMEIQrisi20/D31GEVMcerywOaOOYxubJl9+Sy1bOsdbV0YcHE2DTc8cpFxfwOZv9lSWubdoHafkqHx+WfC6id2GyhsUpeJISQMhDgHmK+li4nQd6pm6kbcMOuDiW90UxHfmocPsic5fCwsVr2fH/AIWXL9gVlUI/ydYfw7r5lBOgdZidVT7uGAU7JAQ6qkcNPa1fHFxe7KbDgL63VrYPhTKSnjgivkjaGi+pPMucebiSST2kp4063I6npUml/aOxCEK4yGmtZmieOF2uHmCF546MYxVYDNVMZBv4x9sXsYyODh2jVeiKp1mqpummFiOWon1tIGx6cn8r9xU4eCEttyt+jEU+LYg2IFzN8TvHfgj1c+3fa4HivUVNTtjY1jBZrGhrR2ACwVJbMB/Gcd76h+neGlXink5Fj4BCEEqosIh06kzMLByaT58FC+j8OVunDmpR0gn3hkI8B7kzYcwNaQF5LU5fqZJP7nsNHH6enUSd9Fv5D3n4p4TZ0ajApmW5i58TxTovS6VVhivseX1LvNL9zVO6zSoJJHmnupnismWJ3gopTgZ7rfi+WSwcNjNh1NvMWYOTWlys0BQXBYQMSuObCp2lm934I5/cJZCVCoKDJKkS3TAgvSiIOne8/cs/xbcRuHkCfcFjj1BHUxtbK1j7NaRnY19iDfmO5ddbHnlN+ElM+/8Af/8A0uXAH9Yawu+7o/8As8fM+i8TmblNuPy/+7nchtBX8El6M0TYIAxjGsH2srGhoGbuAGuidlwU77PHfcfMfBd69ToZ9WFLxscfN7r8ghCFuKjjxN+VrT+2PUEKmMTo95ieVoBbM8g6atu4ZiPE3PvVy42y8D7cbXHjyVZdE4N7icebgxj38NCbaepv7lly+6jq6J9OOU/BZtDEI2ta0WDQGjwGi7lxhdgV8DnT5sEIQplZzVrtAO0/JQHpZS3oZtdTID68FOsQPtNHcfkoF0wZlpw0felv8Spw5IT4GvZzRg1u84FjbW73GxVvKA9CsL3cJlIsXkW8AdFPkT9wQXaC48Wq91C53O1h4nguxR7pTPfLGPzH5LFq8v0sMpGvTY/qZVF8EaqmndnwXBRtsPcnWphOUgdia6aIhvmvIrg9diacWWThLQIGW09kfBda00X8m38o+C3L2mNVBL7HjMjuTGnpE+0YHaQEzRMATzjbCcuml1wOWuHtNGP2jZhbbV4I5gqbKFUTrVrLDjdTUKObkhn5QWSJUKkoMlqq35Y3HsafgtoXHi5+qI7S0f4hf0BVWaXTjlLwmOCuSQyVDQJGdu6ePcHRrVhDXMkmYAAGvBBv914zDQDWzi/mt1bcyMt+B59Waf8AnYtjhlmY8cHtMbvEe0w+jh/aXkK7jqX20dbNHN/MPO6d00k+038zf+4J2Xf9LVRl+5hz/AIQhdYzmivbeJ3h8NVXnQSly1Gc/eMwB/ZabN+asapizsc38TSPMWUB6MS560W0yCQOHLs87n0WfL7kdDTP9KaJwQuiI+yPBc5WyiP1Y948iVZHkxy4N6EIVhWNWLTBr23NrNcT4aW+aildh3XZImM1jaS6R3L8viVIMfhD5QCfuWPvOnzW2hjEQyWsORA4qSdEWrMpog2MBugAFvdwTwOCZq/7Bty18tU8NNwokhVCsWcX1LyeA9keAU1UKxdpjqX34E3HvXI9Wv6Srizp+m/5H5o1GTTVcuHQh4tzLlvdICFl0agzVduTRmPyXBxQ+pJRXydlvoxylxW5OYm2aB3LJCF7RKlR5Q1VEQc03UUqKkg2aLm9lL3DRNMeEES3NrA3VuOSV2XYpJXZnhWFiMZnavPE/IJzSgJFW3e7KnJt2wQhCQhVwYvwYO1/wa7/AOl3psxV/txjuc4+gHxPkseul04Jf3kswrvRwVQ+tZ+V/wDlW3JmjtzGo7i3UeoWuoZeRng7/Kt0B4jv+K8uvcb3wjOM5pIx2uv5NLh6gJ4TRRMvOO5jiPEkC/kU7r0Xpi/Rb8sxZ/ckCEIXTKAuoHg0RjxWQWsJGulHgQAfU396m9VMGNue4DxOgTRUUX17JW/aDHs8WnL8FTk5RqwS6VJeVQ4Pdot1GRl07SuWGfNe+hHEH/zgt9Aywd3uJHkE48lclSOpCEK0pGitpw+oBIPstA7jxK6XM0W+op82o0KbX4jlNiDcacECMMSiJA7AQfIp7C4aNm9aHnhyHzK70DBMvSOAODe2/onlN+KUTpLFvhr8Vj1sXPC4xVs0aaXTkTboitH0ffO8lpyMHPt8ApZheEMp22bqTxJ4ldFJTiNgaOQW5Q0ujhhSbXcXanWZM3bfaCEIW8wghCEhghCECEQlSIGCZ8QfeoAH3YxfxcSR6D1TwmCodeqktyDQfENufiFzfU5Vgry0X6dd34FlZ9Yw9zvklYbPcO0A/JJL9tnv+Cxc07wHllI9Qf8AVebZtR34W323nuaPiT8k5LiwpvsuPa4+gAXavVaGPTp4/wA/zuc/K7mwQhC2lRz11PvIy0ceI8Qbj1Cb6Kpz6OFnNuCDxCeFFcbBdW5Wucz6triRb2rkjnz0VOTbc0YV1XH8jpUzC+n2uWh17tF30LXBgzCx4pmwdlqjLmc60dzfW2oA17eKkCePfcWXt7QSpEK0oFTFUktkc3KSSbt0JuCnxCANdNHlYB2BbEIQAIQhAAhCEACEISAEIQgYIQkQIEIQgYijMLrzTWP/AFXemnyUmUbfTbiZwdwe5z2O5EONy094JPusuT6qm8Sa4T3NWmq2jpkGoPZ/pb5rnxF5aAexwPuHH0XSAuaukytueFua87JmqPI9YWPqge0k+ZXWuTCoDHBG06EMF/G1z6rqXs8EejHGPhI5s3cmxUIQrSALhxDCmzEOvle0WBtfTjYhdyEmk+SUZOLtHHh2HCEHXM5xuTa3gB3LsQhNKlSFJuTtghCExAhCEACEISAEIQgAQhCABCEIAEISIAEISIGCEJEAC4MbYDCb8i0jxLgPUEhdy56+l3sbm3sTYg94IIv3XCpzxc8Uorlpk8bqSbGB4c0XaeHj8k7UWDNGV8gL32B9oktaePst4Ajt4rjZQSPdlMeQXF3ZgRbnlA1PYn5cf0vSSjc8sf2v/Zq1GThRZki6RC7xiFQkSoAVCS6ECFQkQgBUJEIAVCRCAFQkQgBUJEIAVF0iEACEJEDFQkRdAAkQhIAuhCEAYXSgrG6EAZ3QsbougDNF1jdLdAC3S3WN0IAyui6RCYCoSXRdAGV0iS6LoAyQsbougDJCxui6AFQkui6AFRdIhAC3SXSJn6Q43JShm6gfNnJByBxy6tAFmtJ1zE3OgDHc7AoB5SKMU/SSqkDbUgGcM+26Vti6KV7g47o5bPiay/8AWC9jod8/SOUUscwpn5nzFm7cJC8R5pA2QiNjrEta11jYDPbN2gEgukuokemNSHWOHzA25F7hrCJAc7Y7WDszTz4aZrtC0HS2olcAaR7AZImXc2UHK+MOe/Lk4NJy8eXjYAll0LC6EDEShCECFQhCAFQEIQAqEqEACAlQgBEqEIAEIQgAQhCABCEIAEIQgBEIQgBEhQhACIKEIAQpEISGIhCEDP/Z"/>
          <p:cNvSpPr>
            <a:spLocks noChangeAspect="1" noChangeArrowheads="1"/>
          </p:cNvSpPr>
          <p:nvPr/>
        </p:nvSpPr>
        <p:spPr bwMode="auto">
          <a:xfrm>
            <a:off x="173038" y="-144463"/>
            <a:ext cx="304800" cy="304801"/>
          </a:xfrm>
          <a:prstGeom prst="rect">
            <a:avLst/>
          </a:prstGeom>
          <a:noFill/>
          <a:ln w="9525">
            <a:noFill/>
            <a:miter lim="800000"/>
            <a:headEnd/>
            <a:tailEnd/>
          </a:ln>
        </p:spPr>
        <p:txBody>
          <a:bodyPr/>
          <a:lstStyle/>
          <a:p>
            <a:pPr eaLnBrk="0" hangingPunct="0"/>
            <a:endParaRPr lang="hr-HR"/>
          </a:p>
        </p:txBody>
      </p:sp>
      <p:sp>
        <p:nvSpPr>
          <p:cNvPr id="63494" name="AutoShape 17" descr="data:image/jpg;base64,/9j/4AAQSkZJRgABAQAAAQABAAD/2wCEAAkGBhQPDxUUEBQUFBUUFBgVFBgUFBQVFRQVFxUXFxQUFRQXHCYeFxkkGRUVHy8gJCcpLCwsFR4xNTAqNSYrLCkBCQoKDgwOGg8PFywcHCQtNCopKSwsLCksKSkpLCksKSwpLCkpKSkpKSwpLSkpLCksLCwpKSksLCkpKSksLCwsLP/AABEIAOEA4QMBIgACEQEDEQH/xAAcAAABBAMBAAAAAAAAAAAAAAAAAQUGBwIDBAj/xABLEAABAwIDBAcEBgQMBQUAAAABAAIDBBEFEiEHEzFBBhRRYXGRoSKBscEIIzJCUnIVU2KTFyUzRFRjgpKiwtHSJDRDsvAWc4Ph4v/EABoBAAIDAQEAAAAAAAAAAAAAAAABAgMEBQb/xAArEQACAgEDAwMDBAMAAAAAAAAAAQIRAwQhMRIiUQUyQRNhgSNxkfAzobH/2gAMAwEAAhEDEQA/AM20a2CjTq2mWxtKsxcNTaRZCjTuKVZimQAz9TS9TTwKZL1ZADQKRKKNO/VkvVkUAz9USdTT11ZHVkUMZepo6mnnqyOrIAZjRrHqae+rJOrIEMho1iaNPhpliaVADE6jWt1F3J/NKsDSIAjz6JaX0SkbqRan0adgRt9CtD6JSZ1GtD6JFhRGZKRaH0ikslCueShTsVEbfTLnfTJ9qQxjgHEAngFy1mSP7ZAvwTsVDI+mXO+nT86nuLjmuWamUhDNuEJx6shFgXIIFm2BdzadbBAoEjhECyFOu8QLIQIEN4p1kKdOAhWQhQA3CmSinTjuUu5RQ7G7q6OrJy3KNwnQrG3qyTqyc9wjcIodjZ1ZHVk5bhG4SoVjX1ZIaZOu4WLogBc2A7TwToBqNMsTTJ0YxrhdpBHaCCEGnQMaDTLWaZd2LVLaaF8rwS1gJNuNgoJXbQhVYbPNRXZJFa4cNQDzRQWSp1KtLqVMeyzpE+vpXb52aRjrE93JTJ1MlQWMT6NaXUifXUy0upkqHZSm0SJ0NW1wJsbFc/TGpzxQOB4tF/EKW7YMM+oZIB9k2Krisrt5TMaeLSrI/BBlj4FT56Vh7llU0a7Og8eehYU41VGoXuTIx1RCfuo9yEWKizxEkqHtijdI85WsaXuOujWglx07gV2CNaq6l3kMjLXzxvbY8DmYRY+alREh0206jfS1EtHIJ308JlMZbLHcZms1LmjS7xw7Vq2bbRDjLpmugbCYWsddry8OzFwtYgWtZUJgGICEVLXG2+pZIte3Mx7R5xhWH9HZ567VC+hpwcvbaVtj7rn+8p0RsvARLLdrfkRlUSRp3aXdrdlS5UAQ/pNtGo8MnENU6QPcwP8AZjLgGkkAk3/ZKZ9qW0SXCer9XZFJv2vcTJmIAbky5cpHHMor9IzDrTUkwGjo3xE97HBw9HlR/aVinWsNweTierysd+aN0cZ9W+qdCPQeFzmanikcLGSJjyOwuYHEDzXTu01dBnB2FUZBJBpYtTx0YAb+8J7yoGad2k3a35UZUgKi2+VMsMFM6KR7AZHNdkcW39m4vbwK5+k+NOm6JRSlxzv3bHG+pIeQ659yf9vNFnwjNzjmjPndp+Kq92L5uiu6vqyutbuLS/4lMRY+wgXwtxN/5d/HwbwVimJQDYG0/ok3/Xvt5NVkZEDG+soRLG5jho5pB94XmcF2G1lVTP8AsuDmHvHFp8l6nyKg9vnR7dVUdS0ezK3K78zeHp8EAaNhWJZKySE/9Rlx4tV5OhXmHZ3ifV8Up38i/KfB2i9U5LpNbiQ3up1qdTpzMa1vjtxSokQfaFg++oJABqBce5ecnaadi9MdLOmFJTxPZJICS0jKNSvNda8OkcW8C4keF04ikXTswcDh4uQLOXbjXSWmguHPBPYNVXHQnBKutjcyB5bGDr2Kd4ZsmYz2qhxefRRaVjTGL+EZn4ChTj/0JS/qwhLbwPfyWQGrNrdR4pQ1LZWEDxnjVJuamaP9XLIz+68t+Ssb6PDv40mHbSP9JYVFNp9HucZrW9s7n/vLSD/uUk+j7LbGCPxU0o/xRu/yqXwRPRuVGVZWS2USRhZLZZWS2QBVf0haHPhkUnOKob5PY4H1a1UXWYzvaKnpzf6iSZwPK0u7IA97Hea9L7XsO3+CVQHFjWyj/wCN7XH/AAhy8pqSEesdljy7BKMn9Tb3B7gPQKU2UN2MyZsCpe4SN8pnqa2SAwsiyzsiyBkN2tUW9wWqH4WB/wDccHfJeWesuyZL+yXZrcr2tfyXsbpLRb6iqI/xwSN82Gy8alCEz0lsEZ/Ew755PkrGsqo2NdKaWkwUdYnijLZpLhzgHakEezxK7sW28UUZy0zJal3LI3K3zOp8khlk5VDtq/R3ruFytaLvjG8Z4t1t5KKu2j4xVf8AKYaWA8DIHcPflWctD0irY3NkdTwNeCCB9qx5aXskBQdPMY3tcOLXAj3G69PQbT6BlMx8k7blgJA1N7aiy82Y7gslFUPhnFnsNj2HsIPYrf2L9CKKrozPNGJJRIWnNqG2tbT3qTEhzqdsTp3FmHUsk3Y4ts1c7sHxrEf5Z7aZh4hv2rK1qTDI4RaJjWDsaAFvLVGiRWuFbGKaP2qgumfzLiqn2qdG2UNbliblY5twF6gLVSv0g6IDcyc7kIXIfBnsIINPKOeb5K0XwLz/ALLZKlsj9xwtrc2CtbC+mT2vEdU3Ke1NxfJJJ1ZJNwhZfpOP8QSqsBkO2zCf6S79xP8A7FmzbVhJ/nRHjBP/ALF1u2SYUTc0cfudKPQPWj+BjCdf+EGv9dUaeH1mitKyhdqeOwV+KST0ji6N7Y9S1zCXNYGnR2v3Qs9k/SSHDsTZNUuLIxHI1xDXOILm+z7LQTxsuzbD0Kiwuta2mAbDLGHsbme4tLfZfcvvz14njy5tezLAoa7FYIKkExvLiWgkZsjHPDSQQQDl4jVSEXyNt+E/0h37ifz+yu9m1fCyARWxa9okB94LbhcjtimEn+akeE9R/vWH8B+E/wBHf+/m/wByQzsdtbwofz2PQkaNlPDwZqO9Yu2v4UBfrjPcyYnyyJsGwTC7/Yn/AHx/0W1uwnC7j6qXQ31nkse493hYoA5Mc2x4VPSzxb953kMjLbiXUuYW21ba+q81r1e3ZBhQBAo2agi+eUkX7CXaHv5LzB0hw4U1ZPCL2imkjF+NmPLRfvsAhCLI2ebW5aChZSxUMlTu3POZj3ffcXAZWxu7TzUmn2o4zN/y2EvYLg/WRzPJHMXs0ap1+j21v6IcWgAmpkzEcSQ2O1/dZWagZUZ6WdJH6sw6Fo7CNf8AFLdY/pHpQ86QU7NeyL1u8q3rIslQFRVfRjpHWtLJ6ungY4EERGxN+RLG39VQdbSmGV8bvtMe5jrcLtJB9QvbK8h7R6Pc4vWM/r3uHg45h6OTQFobFtnVHVUAqqmITSOle0B9y1obYD2eBPE6q3aLBIIBaGGNg/ZY0fAKDbAng4KB2Tyg+bT81Y6VAY2RZZIsgDz99IfA93Vw1AGkrMjvzN1HofRdH0d8caySemc4AvtIwHmRo63opPtawN2JndMcG7gZ9ebncPS6iXRfZDLTvZUPnylurcmhv3nmFmlqscbTe6NUdLN1L4Zfdklkz9GcWdM0sl/lIzY945FPVldCSnFSRRODhJxZgQq32s4QKoMaeI1CsqygnT1310Y7lfiVyRLErlRXnR3Gf0cCx8Wl+NtfNPONdKKeeGwBz/d01DuWqymibazhfxCywHA4paxv1Ys3XhotE4JKzTKNKxrzVX4fihXJ+jGfhHkhYrMvUOiEqFIrKP8ApKU2tE/umYfOJw+JUB2QutjlH/7jh5xvHzUq2i0M+LZpomyzSCrkhijZmcI4IS+MgMHMuYHl37duSj3Q/o1WYfiFPU1NJUsihlD5Hbl/ssaDnda3AC58Aq45YSTp/YlKEk+D1Mha6edsjGvjcHNc0Oa5pu1zSLhwI4ghbVYREQlQgQll5R2wUYixyrDbWc9r9DzfG1zgew3JXpbpljZocPqKhv2o4yWX4Z3WbHfuzOaqvxbYD1lzHNqcjt03fl7HSulnN3SSF2YcSfRK9ySjas6vo4Yiw0VRDmGds+8y3GbI6Njc1uzM0i6t9VjgOyiPD4JX0cr3VTHh8Mjg1tnMbrEQ3jG/MWuB7RzCsHBMVbV00U8ejZWB1jxaTxae8G4PghOxuNKztRZCEyBrqJhGxz3aNa0uPgBc+gXl+u6J4hjlTLWRwgiZ+Ye01oDbWY3U8mgL0tjtMZaSdjeL4ZGjxcwgfFVxsVr95SZOTQD4WAaR5hSS2Ym9xu6AdG6jBKN1U9xJ3n18IdmZuQbFwH6xvG/YLK445A5oc3UEAg9oOoUCw7G2Zatkjm2G9NieIN76KSdB5C7DKUu4mBnH8ot6WSaoE7HtCVCRIq7acX0lQydpO7mDYn9gcD7PoSpLf6lgHZdaNqtKJcOcw83NI7RY3uFAsL6Q1uVrGBsjQ2wcTqFwtZGKyOufk9BpYTzYIvwyc9H6vPiBDf1fteeimiiOzrAtxC6WQ55pXEvPZ2NHcFL109JHpxLezlaxp5ml8bfwYlVx0ykL61oHIKx3cFXGNxl9bcdq6GBd1kNOu4YsTGV7Qpx0Nw0Bm8I1d8FCMYhLqpjBrcgeuqtmgp93G1o5BWZ5bJFueVKjdZCyshYzGbEqEKQisOjcgpsbnpDpllmnZfnHUhrwR4PL2+8KaYxJlczsN7+WX/OoJtCw6X9LRTUzg2aMB0Zd9hxAGaGS2uRwyjuzLZW7UYiWR1cMlPMNJWOLfYu7RzLn61hy8W30XBzS7Zxhu7uvzv8A38HSUG3BviiVYC3qNY6jGkEzX1FL2RkOHWKcdjQ57XtHIPcOSlKglJj8eJYjS9VcJW0+8llezVjGvgdE1jncM73vBDOIEZJCna7GCfXCzBkVMEIQrisi20/D31GEVMcerywOaOOYxubJl9+Sy1bOsdbV0YcHE2DTc8cpFxfwOZv9lSWubdoHafkqHx+WfC6id2GyhsUpeJISQMhDgHmK+li4nQd6pm6kbcMOuDiW90UxHfmocPsic5fCwsVr2fH/AIWXL9gVlUI/ydYfw7r5lBOgdZidVT7uGAU7JAQ6qkcNPa1fHFxe7KbDgL63VrYPhTKSnjgivkjaGi+pPMucebiSST2kp4063I6npUml/aOxCEK4yGmtZmieOF2uHmCF546MYxVYDNVMZBv4x9sXsYyODh2jVeiKp1mqpummFiOWon1tIGx6cn8r9xU4eCEttyt+jEU+LYg2IFzN8TvHfgj1c+3fa4HivUVNTtjY1jBZrGhrR2ACwVJbMB/Gcd76h+neGlXink5Fj4BCEEqosIh06kzMLByaT58FC+j8OVunDmpR0gn3hkI8B7kzYcwNaQF5LU5fqZJP7nsNHH6enUSd9Fv5D3n4p4TZ0ajApmW5i58TxTovS6VVhivseX1LvNL9zVO6zSoJJHmnupnismWJ3gopTgZ7rfi+WSwcNjNh1NvMWYOTWlys0BQXBYQMSuObCp2lm934I5/cJZCVCoKDJKkS3TAgvSiIOne8/cs/xbcRuHkCfcFjj1BHUxtbK1j7NaRnY19iDfmO5ddbHnlN+ElM+/8Af/8A0uXAH9Yawu+7o/8As8fM+i8TmblNuPy/+7nchtBX8El6M0TYIAxjGsH2srGhoGbuAGuidlwU77PHfcfMfBd69ToZ9WFLxscfN7r8ghCFuKjjxN+VrT+2PUEKmMTo95ieVoBbM8g6atu4ZiPE3PvVy42y8D7cbXHjyVZdE4N7icebgxj38NCbaepv7lly+6jq6J9OOU/BZtDEI2ta0WDQGjwGi7lxhdgV8DnT5sEIQplZzVrtAO0/JQHpZS3oZtdTID68FOsQPtNHcfkoF0wZlpw0felv8Spw5IT4GvZzRg1u84FjbW73GxVvKA9CsL3cJlIsXkW8AdFPkT9wQXaC48Wq91C53O1h4nguxR7pTPfLGPzH5LFq8v0sMpGvTY/qZVF8EaqmndnwXBRtsPcnWphOUgdia6aIhvmvIrg9diacWWThLQIGW09kfBda00X8m38o+C3L2mNVBL7HjMjuTGnpE+0YHaQEzRMATzjbCcuml1wOWuHtNGP2jZhbbV4I5gqbKFUTrVrLDjdTUKObkhn5QWSJUKkoMlqq35Y3HsafgtoXHi5+qI7S0f4hf0BVWaXTjlLwmOCuSQyVDQJGdu6ePcHRrVhDXMkmYAAGvBBv914zDQDWzi/mt1bcyMt+B59Waf8AnYtjhlmY8cHtMbvEe0w+jh/aXkK7jqX20dbNHN/MPO6d00k+038zf+4J2Xf9LVRl+5hz/AIQhdYzmivbeJ3h8NVXnQSly1Gc/eMwB/ZabN+asapizsc38TSPMWUB6MS560W0yCQOHLs87n0WfL7kdDTP9KaJwQuiI+yPBc5WyiP1Y948iVZHkxy4N6EIVhWNWLTBr23NrNcT4aW+aildh3XZImM1jaS6R3L8viVIMfhD5QCfuWPvOnzW2hjEQyWsORA4qSdEWrMpog2MBugAFvdwTwOCZq/7Bty18tU8NNwokhVCsWcX1LyeA9keAU1UKxdpjqX34E3HvXI9Wv6Srizp+m/5H5o1GTTVcuHQh4tzLlvdICFl0agzVduTRmPyXBxQ+pJRXydlvoxylxW5OYm2aB3LJCF7RKlR5Q1VEQc03UUqKkg2aLm9lL3DRNMeEES3NrA3VuOSV2XYpJXZnhWFiMZnavPE/IJzSgJFW3e7KnJt2wQhCQhVwYvwYO1/wa7/AOl3psxV/txjuc4+gHxPkseul04Jf3kswrvRwVQ+tZ+V/wDlW3JmjtzGo7i3UeoWuoZeRng7/Kt0B4jv+K8uvcb3wjOM5pIx2uv5NLh6gJ4TRRMvOO5jiPEkC/kU7r0Xpi/Rb8sxZ/ckCEIXTKAuoHg0RjxWQWsJGulHgQAfU396m9VMGNue4DxOgTRUUX17JW/aDHs8WnL8FTk5RqwS6VJeVQ4Pdot1GRl07SuWGfNe+hHEH/zgt9Aywd3uJHkE48lclSOpCEK0pGitpw+oBIPstA7jxK6XM0W+op82o0KbX4jlNiDcacECMMSiJA7AQfIp7C4aNm9aHnhyHzK70DBMvSOAODe2/onlN+KUTpLFvhr8Vj1sXPC4xVs0aaXTkTboitH0ffO8lpyMHPt8ApZheEMp22bqTxJ4ldFJTiNgaOQW5Q0ujhhSbXcXanWZM3bfaCEIW8wghCEhghCECEQlSIGCZ8QfeoAH3YxfxcSR6D1TwmCodeqktyDQfENufiFzfU5Vgry0X6dd34FlZ9Yw9zvklYbPcO0A/JJL9tnv+Cxc07wHllI9Qf8AVebZtR34W323nuaPiT8k5LiwpvsuPa4+gAXavVaGPTp4/wA/zuc/K7mwQhC2lRz11PvIy0ceI8Qbj1Cb6Kpz6OFnNuCDxCeFFcbBdW5Wucz6triRb2rkjnz0VOTbc0YV1XH8jpUzC+n2uWh17tF30LXBgzCx4pmwdlqjLmc60dzfW2oA17eKkCePfcWXt7QSpEK0oFTFUktkc3KSSbt0JuCnxCANdNHlYB2BbEIQAIQhAAhCEACEISAEIQgYIQkQIEIQgYijMLrzTWP/AFXemnyUmUbfTbiZwdwe5z2O5EONy094JPusuT6qm8Sa4T3NWmq2jpkGoPZ/pb5rnxF5aAexwPuHH0XSAuaukytueFua87JmqPI9YWPqge0k+ZXWuTCoDHBG06EMF/G1z6rqXs8EejHGPhI5s3cmxUIQrSALhxDCmzEOvle0WBtfTjYhdyEmk+SUZOLtHHh2HCEHXM5xuTa3gB3LsQhNKlSFJuTtghCExAhCEACEISAEIQgAQhCABCEIAEISIAEISIGCEJEAC4MbYDCb8i0jxLgPUEhdy56+l3sbm3sTYg94IIv3XCpzxc8Uorlpk8bqSbGB4c0XaeHj8k7UWDNGV8gL32B9oktaePst4Ajt4rjZQSPdlMeQXF3ZgRbnlA1PYn5cf0vSSjc8sf2v/Zq1GThRZki6RC7xiFQkSoAVCS6ECFQkQgBUJEIAVCRCAFQkQgBUJEIAVF0iEACEJEDFQkRdAAkQhIAuhCEAYXSgrG6EAZ3QsbougDNF1jdLdAC3S3WN0IAyui6RCYCoSXRdAGV0iS6LoAyQsbougDJCxui6AFQkui6AFRdIhAC3SXSJn6Q43JShm6gfNnJByBxy6tAFmtJ1zE3OgDHc7AoB5SKMU/SSqkDbUgGcM+26Vti6KV7g47o5bPiay/8AWC9jod8/SOUUscwpn5nzFm7cJC8R5pA2QiNjrEta11jYDPbN2gEgukuokemNSHWOHzA25F7hrCJAc7Y7WDszTz4aZrtC0HS2olcAaR7AZImXc2UHK+MOe/Lk4NJy8eXjYAll0LC6EDEShCECFQhCAFQEIQAqEqEACAlQgBEqEIAEIQgAQhCABCEIAEIQgBEIQgBEhQhACIKEIAQpEISGIhCEDP/Z"/>
          <p:cNvSpPr>
            <a:spLocks noChangeAspect="1" noChangeArrowheads="1"/>
          </p:cNvSpPr>
          <p:nvPr/>
        </p:nvSpPr>
        <p:spPr bwMode="auto">
          <a:xfrm>
            <a:off x="173038" y="-144463"/>
            <a:ext cx="304800" cy="304801"/>
          </a:xfrm>
          <a:prstGeom prst="rect">
            <a:avLst/>
          </a:prstGeom>
          <a:noFill/>
          <a:ln w="9525">
            <a:noFill/>
            <a:miter lim="800000"/>
            <a:headEnd/>
            <a:tailEnd/>
          </a:ln>
        </p:spPr>
        <p:txBody>
          <a:bodyPr/>
          <a:lstStyle/>
          <a:p>
            <a:pPr eaLnBrk="0" hangingPunct="0"/>
            <a:endParaRPr lang="hr-HR"/>
          </a:p>
        </p:txBody>
      </p:sp>
      <p:sp>
        <p:nvSpPr>
          <p:cNvPr id="63495" name="AutoShape 19" descr="data:image/jpg;base64,/9j/4AAQSkZJRgABAQAAAQABAAD/2wCEAAkGBhQPDxUUEBQUFBUUFBgVFBgUFBQVFRQVFxUXFxQUFRQXHCYeFxkkGRUVHy8gJCcpLCwsFR4xNTAqNSYrLCkBCQoKDgwOGg8PFywcHCQtNCopKSwsLCksKSkpLCksKSwpLCkpKSkpKSwpLSkpLCksLCwpKSksLCkpKSksLCwsLP/AABEIAOEA4QMBIgACEQEDEQH/xAAcAAABBAMBAAAAAAAAAAAAAAAAAQUGBwIDBAj/xABLEAABAwIDBAcEBgQMBQUAAAABAAIDBBEFEiEHEzFBBhRRYXGRoSKBscEIIzJCUnIVU2KTFyUzRFRjgpKiwtHSJDRDsvAWc4Ph4v/EABoBAAIDAQEAAAAAAAAAAAAAAAABAgMEBQb/xAArEQACAgEDAwMDBAMAAAAAAAAAAQIRAwQhMRIiUQUyQRNhgSNxkfAzobH/2gAMAwEAAhEDEQA/AM20a2CjTq2mWxtKsxcNTaRZCjTuKVZimQAz9TS9TTwKZL1ZADQKRKKNO/VkvVkUAz9USdTT11ZHVkUMZepo6mnnqyOrIAZjRrHqae+rJOrIEMho1iaNPhpliaVADE6jWt1F3J/NKsDSIAjz6JaX0SkbqRan0adgRt9CtD6JSZ1GtD6JFhRGZKRaH0ikslCueShTsVEbfTLnfTJ9qQxjgHEAngFy1mSP7ZAvwTsVDI+mXO+nT86nuLjmuWamUhDNuEJx6shFgXIIFm2BdzadbBAoEjhECyFOu8QLIQIEN4p1kKdOAhWQhQA3CmSinTjuUu5RQ7G7q6OrJy3KNwnQrG3qyTqyc9wjcIodjZ1ZHVk5bhG4SoVjX1ZIaZOu4WLogBc2A7TwToBqNMsTTJ0YxrhdpBHaCCEGnQMaDTLWaZd2LVLaaF8rwS1gJNuNgoJXbQhVYbPNRXZJFa4cNQDzRQWSp1KtLqVMeyzpE+vpXb52aRjrE93JTJ1MlQWMT6NaXUifXUy0upkqHZSm0SJ0NW1wJsbFc/TGpzxQOB4tF/EKW7YMM+oZIB9k2Krisrt5TMaeLSrI/BBlj4FT56Vh7llU0a7Og8eehYU41VGoXuTIx1RCfuo9yEWKizxEkqHtijdI85WsaXuOujWglx07gV2CNaq6l3kMjLXzxvbY8DmYRY+alREh0206jfS1EtHIJ308JlMZbLHcZms1LmjS7xw7Vq2bbRDjLpmugbCYWsddry8OzFwtYgWtZUJgGICEVLXG2+pZIte3Mx7R5xhWH9HZ567VC+hpwcvbaVtj7rn+8p0RsvARLLdrfkRlUSRp3aXdrdlS5UAQ/pNtGo8MnENU6QPcwP8AZjLgGkkAk3/ZKZ9qW0SXCer9XZFJv2vcTJmIAbky5cpHHMor9IzDrTUkwGjo3xE97HBw9HlR/aVinWsNweTierysd+aN0cZ9W+qdCPQeFzmanikcLGSJjyOwuYHEDzXTu01dBnB2FUZBJBpYtTx0YAb+8J7yoGad2k3a35UZUgKi2+VMsMFM6KR7AZHNdkcW39m4vbwK5+k+NOm6JRSlxzv3bHG+pIeQ659yf9vNFnwjNzjmjPndp+Kq92L5uiu6vqyutbuLS/4lMRY+wgXwtxN/5d/HwbwVimJQDYG0/ok3/Xvt5NVkZEDG+soRLG5jho5pB94XmcF2G1lVTP8AsuDmHvHFp8l6nyKg9vnR7dVUdS0ezK3K78zeHp8EAaNhWJZKySE/9Rlx4tV5OhXmHZ3ifV8Up38i/KfB2i9U5LpNbiQ3up1qdTpzMa1vjtxSokQfaFg++oJABqBce5ecnaadi9MdLOmFJTxPZJICS0jKNSvNda8OkcW8C4keF04ikXTswcDh4uQLOXbjXSWmguHPBPYNVXHQnBKutjcyB5bGDr2Kd4ZsmYz2qhxefRRaVjTGL+EZn4ChTj/0JS/qwhLbwPfyWQGrNrdR4pQ1LZWEDxnjVJuamaP9XLIz+68t+Ssb6PDv40mHbSP9JYVFNp9HucZrW9s7n/vLSD/uUk+j7LbGCPxU0o/xRu/yqXwRPRuVGVZWS2USRhZLZZWS2QBVf0haHPhkUnOKob5PY4H1a1UXWYzvaKnpzf6iSZwPK0u7IA97Hea9L7XsO3+CVQHFjWyj/wCN7XH/AAhy8pqSEesdljy7BKMn9Tb3B7gPQKU2UN2MyZsCpe4SN8pnqa2SAwsiyzsiyBkN2tUW9wWqH4WB/wDccHfJeWesuyZL+yXZrcr2tfyXsbpLRb6iqI/xwSN82Gy8alCEz0lsEZ/Ew755PkrGsqo2NdKaWkwUdYnijLZpLhzgHakEezxK7sW28UUZy0zJal3LI3K3zOp8khlk5VDtq/R3ruFytaLvjG8Z4t1t5KKu2j4xVf8AKYaWA8DIHcPflWctD0irY3NkdTwNeCCB9qx5aXskBQdPMY3tcOLXAj3G69PQbT6BlMx8k7blgJA1N7aiy82Y7gslFUPhnFnsNj2HsIPYrf2L9CKKrozPNGJJRIWnNqG2tbT3qTEhzqdsTp3FmHUsk3Y4ts1c7sHxrEf5Z7aZh4hv2rK1qTDI4RaJjWDsaAFvLVGiRWuFbGKaP2qgumfzLiqn2qdG2UNbliblY5twF6gLVSv0g6IDcyc7kIXIfBnsIINPKOeb5K0XwLz/ALLZKlsj9xwtrc2CtbC+mT2vEdU3Ke1NxfJJJ1ZJNwhZfpOP8QSqsBkO2zCf6S79xP8A7FmzbVhJ/nRHjBP/ALF1u2SYUTc0cfudKPQPWj+BjCdf+EGv9dUaeH1mitKyhdqeOwV+KST0ji6N7Y9S1zCXNYGnR2v3Qs9k/SSHDsTZNUuLIxHI1xDXOILm+z7LQTxsuzbD0Kiwuta2mAbDLGHsbme4tLfZfcvvz14njy5tezLAoa7FYIKkExvLiWgkZsjHPDSQQQDl4jVSEXyNt+E/0h37ifz+yu9m1fCyARWxa9okB94LbhcjtimEn+akeE9R/vWH8B+E/wBHf+/m/wByQzsdtbwofz2PQkaNlPDwZqO9Yu2v4UBfrjPcyYnyyJsGwTC7/Yn/AHx/0W1uwnC7j6qXQ31nkse493hYoA5Mc2x4VPSzxb953kMjLbiXUuYW21ba+q81r1e3ZBhQBAo2agi+eUkX7CXaHv5LzB0hw4U1ZPCL2imkjF+NmPLRfvsAhCLI2ebW5aChZSxUMlTu3POZj3ffcXAZWxu7TzUmn2o4zN/y2EvYLg/WRzPJHMXs0ap1+j21v6IcWgAmpkzEcSQ2O1/dZWagZUZ6WdJH6sw6Fo7CNf8AFLdY/pHpQ86QU7NeyL1u8q3rIslQFRVfRjpHWtLJ6ungY4EERGxN+RLG39VQdbSmGV8bvtMe5jrcLtJB9QvbK8h7R6Pc4vWM/r3uHg45h6OTQFobFtnVHVUAqqmITSOle0B9y1obYD2eBPE6q3aLBIIBaGGNg/ZY0fAKDbAng4KB2Tyg+bT81Y6VAY2RZZIsgDz99IfA93Vw1AGkrMjvzN1HofRdH0d8caySemc4AvtIwHmRo63opPtawN2JndMcG7gZ9ebncPS6iXRfZDLTvZUPnylurcmhv3nmFmlqscbTe6NUdLN1L4Zfdklkz9GcWdM0sl/lIzY945FPVldCSnFSRRODhJxZgQq32s4QKoMaeI1CsqygnT1310Y7lfiVyRLErlRXnR3Gf0cCx8Wl+NtfNPONdKKeeGwBz/d01DuWqymibazhfxCywHA4paxv1Ys3XhotE4JKzTKNKxrzVX4fihXJ+jGfhHkhYrMvUOiEqFIrKP8ApKU2tE/umYfOJw+JUB2QutjlH/7jh5xvHzUq2i0M+LZpomyzSCrkhijZmcI4IS+MgMHMuYHl37duSj3Q/o1WYfiFPU1NJUsihlD5Hbl/ssaDnda3AC58Aq45YSTp/YlKEk+D1Mha6edsjGvjcHNc0Oa5pu1zSLhwI4ghbVYREQlQgQll5R2wUYixyrDbWc9r9DzfG1zgew3JXpbpljZocPqKhv2o4yWX4Z3WbHfuzOaqvxbYD1lzHNqcjt03fl7HSulnN3SSF2YcSfRK9ySjas6vo4Yiw0VRDmGds+8y3GbI6Njc1uzM0i6t9VjgOyiPD4JX0cr3VTHh8Mjg1tnMbrEQ3jG/MWuB7RzCsHBMVbV00U8ejZWB1jxaTxae8G4PghOxuNKztRZCEyBrqJhGxz3aNa0uPgBc+gXl+u6J4hjlTLWRwgiZ+Ye01oDbWY3U8mgL0tjtMZaSdjeL4ZGjxcwgfFVxsVr95SZOTQD4WAaR5hSS2Ym9xu6AdG6jBKN1U9xJ3n18IdmZuQbFwH6xvG/YLK445A5oc3UEAg9oOoUCw7G2Zatkjm2G9NieIN76KSdB5C7DKUu4mBnH8ot6WSaoE7HtCVCRIq7acX0lQydpO7mDYn9gcD7PoSpLf6lgHZdaNqtKJcOcw83NI7RY3uFAsL6Q1uVrGBsjQ2wcTqFwtZGKyOufk9BpYTzYIvwyc9H6vPiBDf1fteeimiiOzrAtxC6WQ55pXEvPZ2NHcFL109JHpxLezlaxp5ml8bfwYlVx0ykL61oHIKx3cFXGNxl9bcdq6GBd1kNOu4YsTGV7Qpx0Nw0Bm8I1d8FCMYhLqpjBrcgeuqtmgp93G1o5BWZ5bJFueVKjdZCyshYzGbEqEKQisOjcgpsbnpDpllmnZfnHUhrwR4PL2+8KaYxJlczsN7+WX/OoJtCw6X9LRTUzg2aMB0Zd9hxAGaGS2uRwyjuzLZW7UYiWR1cMlPMNJWOLfYu7RzLn61hy8W30XBzS7Zxhu7uvzv8A38HSUG3BviiVYC3qNY6jGkEzX1FL2RkOHWKcdjQ57XtHIPcOSlKglJj8eJYjS9VcJW0+8llezVjGvgdE1jncM73vBDOIEZJCna7GCfXCzBkVMEIQrisi20/D31GEVMcerywOaOOYxubJl9+Sy1bOsdbV0YcHE2DTc8cpFxfwOZv9lSWubdoHafkqHx+WfC6id2GyhsUpeJISQMhDgHmK+li4nQd6pm6kbcMOuDiW90UxHfmocPsic5fCwsVr2fH/AIWXL9gVlUI/ydYfw7r5lBOgdZidVT7uGAU7JAQ6qkcNPa1fHFxe7KbDgL63VrYPhTKSnjgivkjaGi+pPMucebiSST2kp4063I6npUml/aOxCEK4yGmtZmieOF2uHmCF546MYxVYDNVMZBv4x9sXsYyODh2jVeiKp1mqpummFiOWon1tIGx6cn8r9xU4eCEttyt+jEU+LYg2IFzN8TvHfgj1c+3fa4HivUVNTtjY1jBZrGhrR2ACwVJbMB/Gcd76h+neGlXink5Fj4BCEEqosIh06kzMLByaT58FC+j8OVunDmpR0gn3hkI8B7kzYcwNaQF5LU5fqZJP7nsNHH6enUSd9Fv5D3n4p4TZ0ajApmW5i58TxTovS6VVhivseX1LvNL9zVO6zSoJJHmnupnismWJ3gopTgZ7rfi+WSwcNjNh1NvMWYOTWlys0BQXBYQMSuObCp2lm934I5/cJZCVCoKDJKkS3TAgvSiIOne8/cs/xbcRuHkCfcFjj1BHUxtbK1j7NaRnY19iDfmO5ddbHnlN+ElM+/8Af/8A0uXAH9Yawu+7o/8As8fM+i8TmblNuPy/+7nchtBX8El6M0TYIAxjGsH2srGhoGbuAGuidlwU77PHfcfMfBd69ToZ9WFLxscfN7r8ghCFuKjjxN+VrT+2PUEKmMTo95ieVoBbM8g6atu4ZiPE3PvVy42y8D7cbXHjyVZdE4N7icebgxj38NCbaepv7lly+6jq6J9OOU/BZtDEI2ta0WDQGjwGi7lxhdgV8DnT5sEIQplZzVrtAO0/JQHpZS3oZtdTID68FOsQPtNHcfkoF0wZlpw0felv8Spw5IT4GvZzRg1u84FjbW73GxVvKA9CsL3cJlIsXkW8AdFPkT9wQXaC48Wq91C53O1h4nguxR7pTPfLGPzH5LFq8v0sMpGvTY/qZVF8EaqmndnwXBRtsPcnWphOUgdia6aIhvmvIrg9diacWWThLQIGW09kfBda00X8m38o+C3L2mNVBL7HjMjuTGnpE+0YHaQEzRMATzjbCcuml1wOWuHtNGP2jZhbbV4I5gqbKFUTrVrLDjdTUKObkhn5QWSJUKkoMlqq35Y3HsafgtoXHi5+qI7S0f4hf0BVWaXTjlLwmOCuSQyVDQJGdu6ePcHRrVhDXMkmYAAGvBBv914zDQDWzi/mt1bcyMt+B59Waf8AnYtjhlmY8cHtMbvEe0w+jh/aXkK7jqX20dbNHN/MPO6d00k+038zf+4J2Xf9LVRl+5hz/AIQhdYzmivbeJ3h8NVXnQSly1Gc/eMwB/ZabN+asapizsc38TSPMWUB6MS560W0yCQOHLs87n0WfL7kdDTP9KaJwQuiI+yPBc5WyiP1Y948iVZHkxy4N6EIVhWNWLTBr23NrNcT4aW+aildh3XZImM1jaS6R3L8viVIMfhD5QCfuWPvOnzW2hjEQyWsORA4qSdEWrMpog2MBugAFvdwTwOCZq/7Bty18tU8NNwokhVCsWcX1LyeA9keAU1UKxdpjqX34E3HvXI9Wv6Srizp+m/5H5o1GTTVcuHQh4tzLlvdICFl0agzVduTRmPyXBxQ+pJRXydlvoxylxW5OYm2aB3LJCF7RKlR5Q1VEQc03UUqKkg2aLm9lL3DRNMeEES3NrA3VuOSV2XYpJXZnhWFiMZnavPE/IJzSgJFW3e7KnJt2wQhCQhVwYvwYO1/wa7/AOl3psxV/txjuc4+gHxPkseul04Jf3kswrvRwVQ+tZ+V/wDlW3JmjtzGo7i3UeoWuoZeRng7/Kt0B4jv+K8uvcb3wjOM5pIx2uv5NLh6gJ4TRRMvOO5jiPEkC/kU7r0Xpi/Rb8sxZ/ckCEIXTKAuoHg0RjxWQWsJGulHgQAfU396m9VMGNue4DxOgTRUUX17JW/aDHs8WnL8FTk5RqwS6VJeVQ4Pdot1GRl07SuWGfNe+hHEH/zgt9Aywd3uJHkE48lclSOpCEK0pGitpw+oBIPstA7jxK6XM0W+op82o0KbX4jlNiDcacECMMSiJA7AQfIp7C4aNm9aHnhyHzK70DBMvSOAODe2/onlN+KUTpLFvhr8Vj1sXPC4xVs0aaXTkTboitH0ffO8lpyMHPt8ApZheEMp22bqTxJ4ldFJTiNgaOQW5Q0ujhhSbXcXanWZM3bfaCEIW8wghCEhghCECEQlSIGCZ8QfeoAH3YxfxcSR6D1TwmCodeqktyDQfENufiFzfU5Vgry0X6dd34FlZ9Yw9zvklYbPcO0A/JJL9tnv+Cxc07wHllI9Qf8AVebZtR34W323nuaPiT8k5LiwpvsuPa4+gAXavVaGPTp4/wA/zuc/K7mwQhC2lRz11PvIy0ceI8Qbj1Cb6Kpz6OFnNuCDxCeFFcbBdW5Wucz6triRb2rkjnz0VOTbc0YV1XH8jpUzC+n2uWh17tF30LXBgzCx4pmwdlqjLmc60dzfW2oA17eKkCePfcWXt7QSpEK0oFTFUktkc3KSSbt0JuCnxCANdNHlYB2BbEIQAIQhAAhCEACEISAEIQgYIQkQIEIQgYijMLrzTWP/AFXemnyUmUbfTbiZwdwe5z2O5EONy094JPusuT6qm8Sa4T3NWmq2jpkGoPZ/pb5rnxF5aAexwPuHH0XSAuaukytueFua87JmqPI9YWPqge0k+ZXWuTCoDHBG06EMF/G1z6rqXs8EejHGPhI5s3cmxUIQrSALhxDCmzEOvle0WBtfTjYhdyEmk+SUZOLtHHh2HCEHXM5xuTa3gB3LsQhNKlSFJuTtghCExAhCEACEISAEIQgAQhCABCEIAEISIAEISIGCEJEAC4MbYDCb8i0jxLgPUEhdy56+l3sbm3sTYg94IIv3XCpzxc8Uorlpk8bqSbGB4c0XaeHj8k7UWDNGV8gL32B9oktaePst4Ajt4rjZQSPdlMeQXF3ZgRbnlA1PYn5cf0vSSjc8sf2v/Zq1GThRZki6RC7xiFQkSoAVCS6ECFQkQgBUJEIAVCRCAFQkQgBUJEIAVF0iEACEJEDFQkRdAAkQhIAuhCEAYXSgrG6EAZ3QsbougDNF1jdLdAC3S3WN0IAyui6RCYCoSXRdAGV0iS6LoAyQsbougDJCxui6AFQkui6AFRdIhAC3SXSJn6Q43JShm6gfNnJByBxy6tAFmtJ1zE3OgDHc7AoB5SKMU/SSqkDbUgGcM+26Vti6KV7g47o5bPiay/8AWC9jod8/SOUUscwpn5nzFm7cJC8R5pA2QiNjrEta11jYDPbN2gEgukuokemNSHWOHzA25F7hrCJAc7Y7WDszTz4aZrtC0HS2olcAaR7AZImXc2UHK+MOe/Lk4NJy8eXjYAll0LC6EDEShCECFQhCAFQEIQAqEqEACAlQgBEqEIAEIQgAQhCABCEIAEIQgBEIQgBEhQhACIKEIAQpEISGIhCEDP/Z"/>
          <p:cNvSpPr>
            <a:spLocks noChangeAspect="1" noChangeArrowheads="1"/>
          </p:cNvSpPr>
          <p:nvPr/>
        </p:nvSpPr>
        <p:spPr bwMode="auto">
          <a:xfrm>
            <a:off x="173038" y="-144463"/>
            <a:ext cx="304800" cy="304801"/>
          </a:xfrm>
          <a:prstGeom prst="rect">
            <a:avLst/>
          </a:prstGeom>
          <a:noFill/>
          <a:ln w="9525">
            <a:noFill/>
            <a:miter lim="800000"/>
            <a:headEnd/>
            <a:tailEnd/>
          </a:ln>
        </p:spPr>
        <p:txBody>
          <a:bodyPr/>
          <a:lstStyle/>
          <a:p>
            <a:pPr eaLnBrk="0" hangingPunct="0"/>
            <a:endParaRPr lang="hr-HR"/>
          </a:p>
        </p:txBody>
      </p:sp>
      <p:pic>
        <p:nvPicPr>
          <p:cNvPr id="25609" name="Picture 12" descr="http://1.bp.blogspot.com/-7OjzOWYvORM/TVllpsbvVuI/AAAAAAAACjc/W6BNTNLk_Rk/s1600/Fruits+and+Vegetables.jpg"/>
          <p:cNvPicPr>
            <a:picLocks noChangeAspect="1" noChangeArrowheads="1"/>
          </p:cNvPicPr>
          <p:nvPr/>
        </p:nvPicPr>
        <p:blipFill>
          <a:blip r:embed="rId3" cstate="print"/>
          <a:srcRect/>
          <a:stretch>
            <a:fillRect/>
          </a:stretch>
        </p:blipFill>
        <p:spPr bwMode="auto">
          <a:xfrm>
            <a:off x="5072066" y="3675140"/>
            <a:ext cx="4071934" cy="318286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71414"/>
            <a:ext cx="8229600" cy="1285884"/>
          </a:xfrm>
        </p:spPr>
        <p:txBody>
          <a:bodyPr/>
          <a:lstStyle/>
          <a:p>
            <a:pPr marL="484632" eaLnBrk="1" fontAlgn="auto" hangingPunct="1">
              <a:spcAft>
                <a:spcPts val="0"/>
              </a:spcAft>
              <a:defRPr/>
            </a:pPr>
            <a:r>
              <a:rPr lang="en-GB" b="1" dirty="0" err="1" smtClean="0">
                <a:solidFill>
                  <a:srgbClr val="FF6600"/>
                </a:solidFill>
                <a:latin typeface="Georgia" pitchFamily="18" charset="0"/>
              </a:rPr>
              <a:t>Dovoljno</a:t>
            </a:r>
            <a:r>
              <a:rPr lang="en-GB" b="1" dirty="0" smtClean="0">
                <a:solidFill>
                  <a:srgbClr val="FF6600"/>
                </a:solidFill>
                <a:latin typeface="Georgia" pitchFamily="18" charset="0"/>
              </a:rPr>
              <a:t> </a:t>
            </a:r>
            <a:r>
              <a:rPr lang="en-GB" b="1" dirty="0" err="1" smtClean="0">
                <a:solidFill>
                  <a:srgbClr val="FF6600"/>
                </a:solidFill>
                <a:latin typeface="Georgia" pitchFamily="18" charset="0"/>
              </a:rPr>
              <a:t>spavati</a:t>
            </a:r>
            <a:endParaRPr lang="hr-HR" b="1" dirty="0" smtClean="0">
              <a:solidFill>
                <a:srgbClr val="FF6600"/>
              </a:solidFill>
              <a:latin typeface="Georgia" pitchFamily="18" charset="0"/>
            </a:endParaRPr>
          </a:p>
        </p:txBody>
      </p:sp>
      <p:sp>
        <p:nvSpPr>
          <p:cNvPr id="25603" name="Content Placeholder 2"/>
          <p:cNvSpPr>
            <a:spLocks noGrp="1"/>
          </p:cNvSpPr>
          <p:nvPr>
            <p:ph idx="1"/>
          </p:nvPr>
        </p:nvSpPr>
        <p:spPr>
          <a:xfrm>
            <a:off x="457200" y="1882775"/>
            <a:ext cx="8229600" cy="4572000"/>
          </a:xfrm>
        </p:spPr>
        <p:txBody>
          <a:bodyPr/>
          <a:lstStyle/>
          <a:p>
            <a:pPr eaLnBrk="1" hangingPunct="1">
              <a:buClr>
                <a:srgbClr val="00B0F0"/>
              </a:buClr>
              <a:buFont typeface="Wingdings 2" pitchFamily="18" charset="2"/>
              <a:buNone/>
            </a:pPr>
            <a:endParaRPr lang="hr-HR" sz="3200" b="1" smtClean="0">
              <a:latin typeface="Georgia" pitchFamily="18" charset="0"/>
            </a:endParaRPr>
          </a:p>
          <a:p>
            <a:pPr eaLnBrk="1" hangingPunct="1">
              <a:buClr>
                <a:srgbClr val="00B0F0"/>
              </a:buClr>
              <a:buFont typeface="Wingdings" pitchFamily="2" charset="2"/>
              <a:buChar char="v"/>
            </a:pPr>
            <a:endParaRPr lang="hr-HR" sz="3200" b="1" smtClean="0">
              <a:latin typeface="Georgia" pitchFamily="18" charset="0"/>
            </a:endParaRPr>
          </a:p>
          <a:p>
            <a:pPr eaLnBrk="1" hangingPunct="1">
              <a:buClr>
                <a:srgbClr val="00B0F0"/>
              </a:buClr>
              <a:buFont typeface="Wingdings" pitchFamily="2" charset="2"/>
              <a:buChar char="v"/>
            </a:pPr>
            <a:r>
              <a:rPr lang="hr-HR" sz="3600" b="1" smtClean="0">
                <a:latin typeface="Georgia" pitchFamily="18" charset="0"/>
              </a:rPr>
              <a:t>Manje sna = veći problemi</a:t>
            </a:r>
          </a:p>
          <a:p>
            <a:pPr eaLnBrk="1" hangingPunct="1">
              <a:buClr>
                <a:srgbClr val="00B0F0"/>
              </a:buClr>
              <a:buFont typeface="Wingdings" pitchFamily="2" charset="2"/>
              <a:buNone/>
            </a:pPr>
            <a:endParaRPr lang="hr-HR" sz="3600" b="1" smtClean="0">
              <a:latin typeface="Georgia" pitchFamily="18" charset="0"/>
            </a:endParaRPr>
          </a:p>
          <a:p>
            <a:pPr eaLnBrk="1" hangingPunct="1">
              <a:buClr>
                <a:srgbClr val="00B0F0"/>
              </a:buClr>
              <a:buFont typeface="Wingdings" pitchFamily="2" charset="2"/>
              <a:buChar char="v"/>
            </a:pPr>
            <a:r>
              <a:rPr lang="hr-HR" sz="3600" b="1" smtClean="0">
                <a:latin typeface="Georgia" pitchFamily="18" charset="0"/>
              </a:rPr>
              <a:t>San obnavlja tijelo i smiruje um</a:t>
            </a:r>
          </a:p>
          <a:p>
            <a:pPr eaLnBrk="1" hangingPunct="1">
              <a:buFont typeface="Wingdings" pitchFamily="2" charset="2"/>
              <a:buNone/>
            </a:pPr>
            <a:endParaRPr lang="hr-HR" smtClean="0"/>
          </a:p>
        </p:txBody>
      </p:sp>
      <p:pic>
        <p:nvPicPr>
          <p:cNvPr id="26630" name="Picture 6" descr="https://encrypted-tbn3.gstatic.com/images?q=tbn:ANd9GcR8dffvTTjrBb7C0mlGFiR1NSFj-0Gdd09plAZCfhGm2OFaWYB_ng"/>
          <p:cNvPicPr>
            <a:picLocks noChangeAspect="1" noChangeArrowheads="1"/>
          </p:cNvPicPr>
          <p:nvPr/>
        </p:nvPicPr>
        <p:blipFill>
          <a:blip r:embed="rId3" cstate="print"/>
          <a:srcRect/>
          <a:stretch>
            <a:fillRect/>
          </a:stretch>
        </p:blipFill>
        <p:spPr bwMode="auto">
          <a:xfrm>
            <a:off x="7072331" y="-1"/>
            <a:ext cx="2071670" cy="3045915"/>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2775"/>
            <a:ext cx="8229600" cy="4572000"/>
          </a:xfrm>
        </p:spPr>
        <p:txBody>
          <a:bodyPr>
            <a:normAutofit/>
          </a:bodyPr>
          <a:lstStyle/>
          <a:p>
            <a:pPr marL="448056" indent="-384048" algn="ctr" eaLnBrk="1" fontAlgn="auto" hangingPunct="1">
              <a:spcAft>
                <a:spcPts val="0"/>
              </a:spcAft>
              <a:buFont typeface="Wingdings" pitchFamily="2" charset="2"/>
              <a:buNone/>
              <a:defRPr/>
            </a:pPr>
            <a:r>
              <a:rPr lang="hr-HR" sz="4800" b="1" dirty="0" smtClean="0">
                <a:solidFill>
                  <a:srgbClr val="FF6600"/>
                </a:solidFill>
                <a:effectLst>
                  <a:outerShdw blurRad="38100" dist="38100" dir="2700000" algn="tl">
                    <a:srgbClr val="000000">
                      <a:alpha val="43137"/>
                    </a:srgbClr>
                  </a:outerShdw>
                </a:effectLst>
                <a:latin typeface="Georgia" pitchFamily="18" charset="0"/>
              </a:rPr>
              <a:t>HVALA NA PAŽNJI!</a:t>
            </a:r>
          </a:p>
          <a:p>
            <a:pPr marL="448056" indent="-384048" algn="ctr" eaLnBrk="1" fontAlgn="auto" hangingPunct="1">
              <a:spcAft>
                <a:spcPts val="0"/>
              </a:spcAft>
              <a:buFont typeface="Wingdings" pitchFamily="2" charset="2"/>
              <a:buNone/>
              <a:defRPr/>
            </a:pPr>
            <a:endParaRPr lang="hr-HR" sz="4800" b="1" dirty="0" smtClean="0">
              <a:effectLst>
                <a:outerShdw blurRad="38100" dist="38100" dir="2700000" algn="tl">
                  <a:srgbClr val="000000">
                    <a:alpha val="43137"/>
                  </a:srgbClr>
                </a:outerShdw>
              </a:effectLst>
              <a:latin typeface="Georgia" pitchFamily="18" charset="0"/>
            </a:endParaRPr>
          </a:p>
          <a:p>
            <a:pPr marL="448056" indent="-384048" algn="ctr" eaLnBrk="1" fontAlgn="auto" hangingPunct="1">
              <a:spcAft>
                <a:spcPts val="0"/>
              </a:spcAft>
              <a:buFont typeface="Wingdings" pitchFamily="2" charset="2"/>
              <a:buNone/>
              <a:defRPr/>
            </a:pPr>
            <a:r>
              <a:rPr lang="hr-HR" sz="4800" b="1" dirty="0" smtClean="0">
                <a:solidFill>
                  <a:srgbClr val="66FFFF"/>
                </a:solidFill>
                <a:effectLst>
                  <a:outerShdw blurRad="38100" dist="38100" dir="2700000" algn="tl">
                    <a:srgbClr val="000000">
                      <a:alpha val="43137"/>
                    </a:srgbClr>
                  </a:outerShdw>
                </a:effectLst>
                <a:latin typeface="Georgia" pitchFamily="18" charset="0"/>
              </a:rPr>
              <a:t>PITANJA?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67494"/>
            <a:ext cx="8229600" cy="1089804"/>
          </a:xfrm>
        </p:spPr>
        <p:txBody>
          <a:bodyPr/>
          <a:lstStyle/>
          <a:p>
            <a:pPr marL="484632" eaLnBrk="1" fontAlgn="auto" hangingPunct="1">
              <a:spcAft>
                <a:spcPts val="0"/>
              </a:spcAft>
              <a:defRPr/>
            </a:pPr>
            <a:r>
              <a:rPr lang="hr-HR" b="1" dirty="0" smtClean="0">
                <a:solidFill>
                  <a:srgbClr val="FF6600"/>
                </a:solidFill>
                <a:latin typeface="Georgia" pitchFamily="18" charset="0"/>
              </a:rPr>
              <a:t>Točno ili netočno?</a:t>
            </a:r>
            <a:endParaRPr lang="en-US" b="1" dirty="0" smtClean="0">
              <a:solidFill>
                <a:srgbClr val="FF6600"/>
              </a:solidFill>
              <a:latin typeface="Georgia" pitchFamily="18" charset="0"/>
            </a:endParaRPr>
          </a:p>
        </p:txBody>
      </p:sp>
      <p:sp>
        <p:nvSpPr>
          <p:cNvPr id="38915" name="Rectangle 3"/>
          <p:cNvSpPr>
            <a:spLocks noGrp="1" noChangeArrowheads="1"/>
          </p:cNvSpPr>
          <p:nvPr>
            <p:ph idx="1"/>
          </p:nvPr>
        </p:nvSpPr>
        <p:spPr>
          <a:xfrm>
            <a:off x="457200" y="1600200"/>
            <a:ext cx="8229600" cy="5141913"/>
          </a:xfrm>
        </p:spPr>
        <p:txBody>
          <a:bodyPr/>
          <a:lstStyle/>
          <a:p>
            <a:pPr marL="533400" indent="-533400" eaLnBrk="1" hangingPunct="1">
              <a:buClr>
                <a:srgbClr val="00B0F0"/>
              </a:buClr>
              <a:buSzPct val="85000"/>
              <a:buFont typeface="Century Gothic" pitchFamily="34" charset="0"/>
              <a:buAutoNum type="arabicPeriod" startAt="6"/>
            </a:pPr>
            <a:r>
              <a:rPr lang="hr-HR" b="1" smtClean="0">
                <a:latin typeface="Georgia" pitchFamily="18" charset="0"/>
              </a:rPr>
              <a:t>Pijenje alkohola dovodi do boljeg slaganja s prijateljima.</a:t>
            </a:r>
            <a:r>
              <a:rPr lang="hr-HR" b="1" smtClean="0">
                <a:solidFill>
                  <a:schemeClr val="tx2"/>
                </a:solidFill>
                <a:latin typeface="Georgia" pitchFamily="18" charset="0"/>
              </a:rPr>
              <a:t/>
            </a:r>
            <a:br>
              <a:rPr lang="hr-HR" b="1" smtClean="0">
                <a:solidFill>
                  <a:schemeClr val="tx2"/>
                </a:solidFill>
                <a:latin typeface="Georgia" pitchFamily="18" charset="0"/>
              </a:rPr>
            </a:br>
            <a:endParaRPr lang="en-US" b="1" smtClean="0">
              <a:latin typeface="Georgia" pitchFamily="18" charset="0"/>
            </a:endParaRPr>
          </a:p>
          <a:p>
            <a:pPr marL="533400" indent="-533400" eaLnBrk="1" hangingPunct="1">
              <a:buClr>
                <a:srgbClr val="00B0F0"/>
              </a:buClr>
              <a:buSzPct val="85000"/>
              <a:buFont typeface="Century Gothic" pitchFamily="34" charset="0"/>
              <a:buAutoNum type="arabicPeriod" startAt="6"/>
            </a:pPr>
            <a:r>
              <a:rPr lang="hr-HR" b="1" smtClean="0">
                <a:latin typeface="Georgia" pitchFamily="18" charset="0"/>
              </a:rPr>
              <a:t>Druge droge povećavaju efekte konzumacije alkohola.</a:t>
            </a:r>
            <a:endParaRPr lang="en-US" b="1" smtClean="0">
              <a:latin typeface="Georgia" pitchFamily="18" charset="0"/>
            </a:endParaRPr>
          </a:p>
          <a:p>
            <a:pPr marL="533400" indent="-533400" eaLnBrk="1" hangingPunct="1">
              <a:buClr>
                <a:srgbClr val="00B0F0"/>
              </a:buClr>
              <a:buSzPct val="85000"/>
              <a:buFont typeface="Century Gothic" pitchFamily="34" charset="0"/>
              <a:buAutoNum type="arabicPeriod" startAt="6"/>
            </a:pPr>
            <a:endParaRPr lang="hr-HR" sz="1400" b="1" smtClean="0">
              <a:latin typeface="Georgia" pitchFamily="18" charset="0"/>
            </a:endParaRPr>
          </a:p>
          <a:p>
            <a:pPr marL="533400" indent="-533400" eaLnBrk="1" hangingPunct="1">
              <a:buClr>
                <a:srgbClr val="00B0F0"/>
              </a:buClr>
              <a:buSzPct val="85000"/>
              <a:buFont typeface="Century Gothic" pitchFamily="34" charset="0"/>
              <a:buAutoNum type="arabicPeriod" startAt="6"/>
            </a:pPr>
            <a:r>
              <a:rPr lang="hr-HR" b="1" smtClean="0">
                <a:latin typeface="Georgia" pitchFamily="18" charset="0"/>
              </a:rPr>
              <a:t>Onaj tko često pije, koristi alkohol kao sredstvo za rješavanje problema.</a:t>
            </a:r>
          </a:p>
          <a:p>
            <a:pPr marL="533400" indent="-533400" eaLnBrk="1" hangingPunct="1">
              <a:buClr>
                <a:srgbClr val="00B0F0"/>
              </a:buClr>
              <a:buSzPct val="85000"/>
              <a:buFont typeface="Century Gothic" pitchFamily="34" charset="0"/>
              <a:buAutoNum type="arabicPeriod" startAt="6"/>
            </a:pPr>
            <a:endParaRPr lang="hr-HR" sz="1400" b="1" smtClean="0">
              <a:latin typeface="Georgia" pitchFamily="18" charset="0"/>
            </a:endParaRPr>
          </a:p>
          <a:p>
            <a:pPr marL="533400" indent="-533400" eaLnBrk="1" hangingPunct="1">
              <a:buClr>
                <a:srgbClr val="00B0F0"/>
              </a:buClr>
              <a:buSzPct val="85000"/>
              <a:buFont typeface="Century Gothic" pitchFamily="34" charset="0"/>
              <a:buAutoNum type="arabicPeriod" startAt="6"/>
            </a:pPr>
            <a:r>
              <a:rPr lang="hr-HR" b="1" smtClean="0">
                <a:latin typeface="Georgia" pitchFamily="18" charset="0"/>
              </a:rPr>
              <a:t>Bezalkoholno pivo ne sadrži alkohol.</a:t>
            </a:r>
          </a:p>
        </p:txBody>
      </p:sp>
      <p:pic>
        <p:nvPicPr>
          <p:cNvPr id="5124" name="Picture 5" descr="http://t2.gstatic.com/images?q=tbn:ANd9GcSkGTZAbtMtkzThi04arynRfUdIv3mSyPGNWn4MZnyoQe-2oQ38"/>
          <p:cNvPicPr>
            <a:picLocks noChangeAspect="1" noChangeArrowheads="1"/>
          </p:cNvPicPr>
          <p:nvPr/>
        </p:nvPicPr>
        <p:blipFill>
          <a:blip r:embed="rId3" cstate="print"/>
          <a:srcRect/>
          <a:stretch>
            <a:fillRect/>
          </a:stretch>
        </p:blipFill>
        <p:spPr bwMode="auto">
          <a:xfrm>
            <a:off x="6921100" y="-2"/>
            <a:ext cx="2232000" cy="1434585"/>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9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9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89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57158" y="115888"/>
            <a:ext cx="8329642" cy="955658"/>
          </a:xfrm>
        </p:spPr>
        <p:txBody>
          <a:bodyPr>
            <a:noAutofit/>
          </a:bodyPr>
          <a:lstStyle/>
          <a:p>
            <a:pPr marL="484632" eaLnBrk="1" fontAlgn="auto" hangingPunct="1">
              <a:spcAft>
                <a:spcPts val="0"/>
              </a:spcAft>
              <a:defRPr/>
            </a:pPr>
            <a:r>
              <a:rPr lang="hr-HR" sz="3600" b="1" dirty="0" smtClean="0">
                <a:solidFill>
                  <a:srgbClr val="FF6600"/>
                </a:solidFill>
                <a:latin typeface="Georgia" pitchFamily="18" charset="0"/>
              </a:rPr>
              <a:t>Tko pije alkohol privlačniji je suprotnom spolu.</a:t>
            </a:r>
            <a:endParaRPr lang="en-US" sz="3600" dirty="0" smtClean="0">
              <a:solidFill>
                <a:srgbClr val="FF6600"/>
              </a:solidFill>
              <a:latin typeface="Georgia" pitchFamily="18" charset="0"/>
            </a:endParaRPr>
          </a:p>
        </p:txBody>
      </p:sp>
      <p:sp>
        <p:nvSpPr>
          <p:cNvPr id="40963" name="Rectangle 3"/>
          <p:cNvSpPr>
            <a:spLocks noGrp="1" noChangeArrowheads="1"/>
          </p:cNvSpPr>
          <p:nvPr>
            <p:ph idx="1"/>
          </p:nvPr>
        </p:nvSpPr>
        <p:spPr>
          <a:xfrm>
            <a:off x="457200" y="1600200"/>
            <a:ext cx="8229600" cy="5141913"/>
          </a:xfrm>
        </p:spPr>
        <p:txBody>
          <a:bodyPr/>
          <a:lstStyle/>
          <a:p>
            <a:pPr eaLnBrk="1" hangingPunct="1">
              <a:buClr>
                <a:srgbClr val="FF0000"/>
              </a:buClr>
              <a:buSzPct val="130000"/>
              <a:buFont typeface="Georgia" pitchFamily="18" charset="0"/>
              <a:buChar char="×"/>
            </a:pPr>
            <a:r>
              <a:rPr lang="hr-HR" b="1" smtClean="0">
                <a:solidFill>
                  <a:srgbClr val="20FFFF"/>
                </a:solidFill>
                <a:latin typeface="Georgia" pitchFamily="18" charset="0"/>
              </a:rPr>
              <a:t>NETOČNO!</a:t>
            </a:r>
          </a:p>
          <a:p>
            <a:pPr eaLnBrk="1" hangingPunct="1">
              <a:buClr>
                <a:srgbClr val="00B0F0"/>
              </a:buClr>
              <a:buSzPct val="85000"/>
              <a:buFont typeface="Wingdings" pitchFamily="2" charset="2"/>
              <a:buNone/>
            </a:pPr>
            <a:endParaRPr lang="hr-HR" sz="2400" b="1" smtClean="0">
              <a:latin typeface="Georgia" pitchFamily="18" charset="0"/>
            </a:endParaRPr>
          </a:p>
          <a:p>
            <a:pPr eaLnBrk="1" hangingPunct="1">
              <a:buClr>
                <a:srgbClr val="00B0F0"/>
              </a:buClr>
              <a:buSzPct val="85000"/>
              <a:buFont typeface="Wingdings" pitchFamily="2" charset="2"/>
              <a:buChar char="ü"/>
            </a:pPr>
            <a:endParaRPr lang="hr-HR" sz="800" b="1" smtClean="0">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Povećano samopouzdanje</a:t>
            </a:r>
          </a:p>
          <a:p>
            <a:pPr eaLnBrk="1" hangingPunct="1">
              <a:buClr>
                <a:srgbClr val="00B0F0"/>
              </a:buClr>
              <a:buSzPct val="85000"/>
              <a:buFont typeface="Wingdings 2" pitchFamily="18" charset="2"/>
              <a:buNone/>
            </a:pPr>
            <a:endParaRPr lang="hr-HR" b="1" smtClean="0">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Neprivlačne posljedice…</a:t>
            </a:r>
          </a:p>
          <a:p>
            <a:pPr eaLnBrk="1" hangingPunct="1">
              <a:buClr>
                <a:srgbClr val="00B0F0"/>
              </a:buClr>
              <a:buSzPct val="85000"/>
              <a:buFont typeface="Wingdings" pitchFamily="2" charset="2"/>
              <a:buChar char="ü"/>
            </a:pPr>
            <a:r>
              <a:rPr lang="hr-HR" b="1" smtClean="0">
                <a:latin typeface="Georgia" pitchFamily="18" charset="0"/>
              </a:rPr>
              <a:t>Loš za kožu </a:t>
            </a:r>
          </a:p>
          <a:p>
            <a:pPr eaLnBrk="1" hangingPunct="1">
              <a:buClr>
                <a:srgbClr val="00B0F0"/>
              </a:buClr>
              <a:buSzPct val="85000"/>
              <a:buFont typeface="Wingdings" pitchFamily="2" charset="2"/>
              <a:buChar char="ü"/>
            </a:pPr>
            <a:r>
              <a:rPr lang="hr-HR" b="1" smtClean="0">
                <a:latin typeface="Georgia" pitchFamily="18" charset="0"/>
              </a:rPr>
              <a:t>Deblja </a:t>
            </a:r>
          </a:p>
          <a:p>
            <a:pPr eaLnBrk="1" hangingPunct="1">
              <a:buClr>
                <a:srgbClr val="00B0F0"/>
              </a:buClr>
              <a:buSzPct val="85000"/>
              <a:buFont typeface="Wingdings" pitchFamily="2" charset="2"/>
              <a:buChar char="ü"/>
            </a:pPr>
            <a:endParaRPr lang="hr-HR" sz="800" b="1" smtClean="0">
              <a:latin typeface="Georgia" pitchFamily="18" charset="0"/>
            </a:endParaRPr>
          </a:p>
        </p:txBody>
      </p:sp>
      <p:pic>
        <p:nvPicPr>
          <p:cNvPr id="6148" name="Picture 5" descr="http://t2.gstatic.com/images?q=tbn:ANd9GcQwZwkP0FGqQ0Z9KK3YvU7Rp0GNbxSOSAQ3VztnuBvMXUf827P-gg"/>
          <p:cNvPicPr>
            <a:picLocks noChangeAspect="1" noChangeArrowheads="1"/>
          </p:cNvPicPr>
          <p:nvPr/>
        </p:nvPicPr>
        <p:blipFill>
          <a:blip r:embed="rId3" cstate="print"/>
          <a:srcRect/>
          <a:stretch>
            <a:fillRect/>
          </a:stretch>
        </p:blipFill>
        <p:spPr bwMode="auto">
          <a:xfrm>
            <a:off x="6715140" y="714356"/>
            <a:ext cx="2286000" cy="2286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6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6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6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9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57158" y="142852"/>
            <a:ext cx="8329642" cy="1143008"/>
          </a:xfrm>
        </p:spPr>
        <p:txBody>
          <a:bodyPr/>
          <a:lstStyle/>
          <a:p>
            <a:pPr marL="484632" eaLnBrk="1" fontAlgn="auto" hangingPunct="1">
              <a:spcAft>
                <a:spcPts val="0"/>
              </a:spcAft>
              <a:defRPr/>
            </a:pPr>
            <a:r>
              <a:rPr lang="hr-HR" sz="3600" b="1" dirty="0" smtClean="0">
                <a:solidFill>
                  <a:srgbClr val="FF6600"/>
                </a:solidFill>
                <a:latin typeface="Georgia" pitchFamily="18" charset="0"/>
              </a:rPr>
              <a:t>Tko pije alkohol, sretniji je.</a:t>
            </a:r>
            <a:endParaRPr lang="en-US" sz="3600" b="1" dirty="0" smtClean="0">
              <a:solidFill>
                <a:srgbClr val="FF6600"/>
              </a:solidFill>
              <a:latin typeface="Georgia" pitchFamily="18" charset="0"/>
            </a:endParaRPr>
          </a:p>
        </p:txBody>
      </p:sp>
      <p:sp>
        <p:nvSpPr>
          <p:cNvPr id="41987" name="Rectangle 3"/>
          <p:cNvSpPr>
            <a:spLocks noGrp="1" noChangeArrowheads="1"/>
          </p:cNvSpPr>
          <p:nvPr>
            <p:ph idx="1"/>
          </p:nvPr>
        </p:nvSpPr>
        <p:spPr>
          <a:xfrm>
            <a:off x="457200" y="1600200"/>
            <a:ext cx="8229600" cy="5141913"/>
          </a:xfrm>
        </p:spPr>
        <p:txBody>
          <a:bodyPr/>
          <a:lstStyle/>
          <a:p>
            <a:pPr eaLnBrk="1" hangingPunct="1">
              <a:buClr>
                <a:srgbClr val="FF0000"/>
              </a:buClr>
              <a:buSzPct val="130000"/>
              <a:buFont typeface="Georgia" pitchFamily="18" charset="0"/>
              <a:buChar char="×"/>
            </a:pPr>
            <a:r>
              <a:rPr lang="hr-HR" b="1" smtClean="0">
                <a:solidFill>
                  <a:srgbClr val="20FFFF"/>
                </a:solidFill>
                <a:latin typeface="Georgia" pitchFamily="18" charset="0"/>
              </a:rPr>
              <a:t>NETOČNO!</a:t>
            </a:r>
          </a:p>
          <a:p>
            <a:pPr eaLnBrk="1" hangingPunct="1">
              <a:buClr>
                <a:srgbClr val="00B0F0"/>
              </a:buClr>
              <a:buSzPct val="85000"/>
              <a:buFont typeface="Wingdings" pitchFamily="2" charset="2"/>
              <a:buNone/>
            </a:pPr>
            <a:endParaRPr lang="hr-HR" sz="2500" b="1" smtClean="0">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Male količine </a:t>
            </a:r>
            <a:r>
              <a:rPr lang="hr-HR" b="1" smtClean="0">
                <a:latin typeface="Georgia" pitchFamily="18" charset="0"/>
                <a:sym typeface="Wingdings" pitchFamily="2" charset="2"/>
              </a:rPr>
              <a:t></a:t>
            </a:r>
            <a:r>
              <a:rPr lang="hr-HR" b="1" smtClean="0">
                <a:latin typeface="Georgia" pitchFamily="18" charset="0"/>
              </a:rPr>
              <a:t>opuštanje, bolje raspoloženje</a:t>
            </a:r>
          </a:p>
          <a:p>
            <a:pPr eaLnBrk="1" hangingPunct="1">
              <a:buClr>
                <a:srgbClr val="00B0F0"/>
              </a:buClr>
              <a:buSzPct val="85000"/>
              <a:buFont typeface="Wingdings" pitchFamily="2" charset="2"/>
              <a:buChar char="ü"/>
            </a:pPr>
            <a:r>
              <a:rPr lang="hr-HR" b="1" smtClean="0">
                <a:latin typeface="Georgia" pitchFamily="18" charset="0"/>
              </a:rPr>
              <a:t>Veće količine </a:t>
            </a:r>
            <a:r>
              <a:rPr lang="hr-HR" b="1" smtClean="0">
                <a:latin typeface="Georgia" pitchFamily="18" charset="0"/>
                <a:sym typeface="Wingdings" pitchFamily="2" charset="2"/>
              </a:rPr>
              <a:t></a:t>
            </a:r>
            <a:r>
              <a:rPr lang="hr-HR" b="1" smtClean="0">
                <a:latin typeface="Georgia" pitchFamily="18" charset="0"/>
              </a:rPr>
              <a:t> zabrinutost, narušeno rasuđivanje - problemi se čine gorima</a:t>
            </a:r>
          </a:p>
          <a:p>
            <a:pPr eaLnBrk="1" hangingPunct="1">
              <a:buClr>
                <a:srgbClr val="00B0F0"/>
              </a:buClr>
              <a:buSzPct val="85000"/>
              <a:buFont typeface="Wingdings" pitchFamily="2" charset="2"/>
              <a:buChar char="ü"/>
            </a:pPr>
            <a:endParaRPr lang="hr-HR" b="1" smtClean="0">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Depresija, samoozlijeđivanje, suicidalno ponašanje</a:t>
            </a:r>
          </a:p>
        </p:txBody>
      </p:sp>
      <p:pic>
        <p:nvPicPr>
          <p:cNvPr id="7172" name="Picture 5" descr="http://t1.gstatic.com/images?q=tbn:ANd9GcRIJz4XxYbZlb8cViXiEmKDHvAJ7nPjE3RkaCNpSWnrW87XivUbnw"/>
          <p:cNvPicPr>
            <a:picLocks noChangeAspect="1" noChangeArrowheads="1"/>
          </p:cNvPicPr>
          <p:nvPr/>
        </p:nvPicPr>
        <p:blipFill>
          <a:blip r:embed="rId3" cstate="print"/>
          <a:srcRect/>
          <a:stretch>
            <a:fillRect/>
          </a:stretch>
        </p:blipFill>
        <p:spPr bwMode="auto">
          <a:xfrm>
            <a:off x="6665913" y="785794"/>
            <a:ext cx="2478087" cy="1857375"/>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19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198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1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457200" y="1600200"/>
            <a:ext cx="8229600" cy="5257800"/>
          </a:xfrm>
        </p:spPr>
        <p:txBody>
          <a:bodyPr/>
          <a:lstStyle/>
          <a:p>
            <a:pPr eaLnBrk="1" hangingPunct="1">
              <a:buClr>
                <a:srgbClr val="FF0000"/>
              </a:buClr>
              <a:buSzPct val="130000"/>
              <a:buFont typeface="Georgia" pitchFamily="18" charset="0"/>
              <a:buChar char="×"/>
            </a:pPr>
            <a:r>
              <a:rPr lang="hr-HR" b="1" smtClean="0">
                <a:solidFill>
                  <a:srgbClr val="66FFFF"/>
                </a:solidFill>
                <a:latin typeface="Georgia" pitchFamily="18" charset="0"/>
              </a:rPr>
              <a:t>TOČNO/NETOČNO!</a:t>
            </a:r>
          </a:p>
          <a:p>
            <a:pPr eaLnBrk="1" hangingPunct="1">
              <a:buClr>
                <a:srgbClr val="00B0F0"/>
              </a:buClr>
              <a:buSzPct val="85000"/>
              <a:buFont typeface="Wingdings" pitchFamily="2" charset="2"/>
              <a:buNone/>
            </a:pPr>
            <a:endParaRPr lang="hr-HR" b="1" smtClean="0">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Piti vs. Zabaviti se?</a:t>
            </a:r>
          </a:p>
          <a:p>
            <a:pPr eaLnBrk="1" hangingPunct="1">
              <a:buClr>
                <a:srgbClr val="00B0F0"/>
              </a:buClr>
              <a:buSzPct val="85000"/>
              <a:buFont typeface="Wingdings" pitchFamily="2" charset="2"/>
              <a:buChar char="ü"/>
            </a:pPr>
            <a:endParaRPr lang="hr-HR" b="1" smtClean="0">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Prekomjerna konzumacija </a:t>
            </a:r>
            <a:r>
              <a:rPr lang="hr-HR" b="1" smtClean="0">
                <a:latin typeface="Georgia" pitchFamily="18" charset="0"/>
                <a:sym typeface="Wingdings" pitchFamily="2" charset="2"/>
              </a:rPr>
              <a:t> </a:t>
            </a:r>
            <a:r>
              <a:rPr lang="hr-HR" b="1" smtClean="0">
                <a:latin typeface="Georgia" pitchFamily="18" charset="0"/>
              </a:rPr>
              <a:t>posljedice suprotne zabavi</a:t>
            </a:r>
          </a:p>
          <a:p>
            <a:pPr eaLnBrk="1" hangingPunct="1">
              <a:buClr>
                <a:srgbClr val="00B0F0"/>
              </a:buClr>
              <a:buSzPct val="85000"/>
              <a:buFont typeface="Wingdings" pitchFamily="2" charset="2"/>
              <a:buChar char="ü"/>
            </a:pPr>
            <a:endParaRPr lang="hr-HR" b="1" smtClean="0">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Moguće je zabaviti se i bez </a:t>
            </a:r>
          </a:p>
          <a:p>
            <a:pPr eaLnBrk="1" hangingPunct="1">
              <a:buClr>
                <a:srgbClr val="00B0F0"/>
              </a:buClr>
              <a:buSzPct val="85000"/>
              <a:buFont typeface="Wingdings 2" pitchFamily="18" charset="2"/>
              <a:buNone/>
            </a:pPr>
            <a:r>
              <a:rPr lang="hr-HR" b="1" smtClean="0">
                <a:latin typeface="Georgia" pitchFamily="18" charset="0"/>
              </a:rPr>
              <a:t>    alkohola!!!</a:t>
            </a:r>
            <a:endParaRPr lang="en-US" b="1" smtClean="0">
              <a:latin typeface="Georgia" pitchFamily="18" charset="0"/>
            </a:endParaRPr>
          </a:p>
        </p:txBody>
      </p:sp>
      <p:pic>
        <p:nvPicPr>
          <p:cNvPr id="8196" name="Picture 5" descr="http://t3.gstatic.com/images?q=tbn:ANd9GcTNWRaXGk4n71mLv6wrEqdU2rX_SeF3srewTF1Uh9yDApYKErrE"/>
          <p:cNvPicPr>
            <a:picLocks noChangeAspect="1" noChangeArrowheads="1"/>
          </p:cNvPicPr>
          <p:nvPr/>
        </p:nvPicPr>
        <p:blipFill>
          <a:blip r:embed="rId3" cstate="print"/>
          <a:srcRect/>
          <a:stretch>
            <a:fillRect/>
          </a:stretch>
        </p:blipFill>
        <p:spPr bwMode="auto">
          <a:xfrm>
            <a:off x="6281738" y="4714875"/>
            <a:ext cx="2862262" cy="2143125"/>
          </a:xfrm>
          <a:prstGeom prst="rect">
            <a:avLst/>
          </a:prstGeom>
          <a:ln>
            <a:noFill/>
          </a:ln>
          <a:effectLst>
            <a:softEdge rad="112500"/>
          </a:effectLst>
        </p:spPr>
      </p:pic>
      <p:sp>
        <p:nvSpPr>
          <p:cNvPr id="24579" name="Rectangle 6"/>
          <p:cNvSpPr>
            <a:spLocks noChangeArrowheads="1"/>
          </p:cNvSpPr>
          <p:nvPr/>
        </p:nvSpPr>
        <p:spPr bwMode="auto">
          <a:xfrm>
            <a:off x="250825" y="333375"/>
            <a:ext cx="8424863" cy="1465263"/>
          </a:xfrm>
          <a:prstGeom prst="rect">
            <a:avLst/>
          </a:prstGeom>
          <a:noFill/>
          <a:ln w="9525">
            <a:noFill/>
            <a:miter lim="800000"/>
            <a:headEnd/>
            <a:tailEnd/>
          </a:ln>
        </p:spPr>
        <p:txBody>
          <a:bodyPr>
            <a:spAutoFit/>
          </a:bodyPr>
          <a:lstStyle/>
          <a:p>
            <a:pPr marL="342900" indent="-342900">
              <a:spcBef>
                <a:spcPct val="50000"/>
              </a:spcBef>
              <a:buClr>
                <a:srgbClr val="00B0F0"/>
              </a:buClr>
              <a:buSzPct val="85000"/>
              <a:buFont typeface="Century Gothic" pitchFamily="34" charset="0"/>
              <a:buNone/>
            </a:pPr>
            <a:r>
              <a:rPr lang="hr-HR" sz="3600" b="1">
                <a:solidFill>
                  <a:srgbClr val="FF6600"/>
                </a:solidFill>
                <a:latin typeface="Georgia" pitchFamily="18" charset="0"/>
              </a:rPr>
              <a:t>Cilj pijenja alkohola je zabaviti se.</a:t>
            </a:r>
          </a:p>
          <a:p>
            <a:pPr marL="342900" indent="-342900">
              <a:spcBef>
                <a:spcPct val="50000"/>
              </a:spcBef>
              <a:buClr>
                <a:srgbClr val="00B0F0"/>
              </a:buClr>
              <a:buSzPct val="85000"/>
              <a:buFont typeface="Century Gothic" pitchFamily="34" charset="0"/>
              <a:buAutoNum type="arabicPeriod"/>
            </a:pPr>
            <a:endParaRPr lang="hr-HR" sz="3600" b="1">
              <a:solidFill>
                <a:srgbClr val="FF66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0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30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301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30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42844" y="142852"/>
            <a:ext cx="8543956" cy="1714512"/>
          </a:xfrm>
        </p:spPr>
        <p:txBody>
          <a:bodyPr>
            <a:noAutofit/>
          </a:bodyPr>
          <a:lstStyle/>
          <a:p>
            <a:pPr marL="484632" eaLnBrk="1" fontAlgn="auto" hangingPunct="1">
              <a:spcAft>
                <a:spcPts val="0"/>
              </a:spcAft>
              <a:defRPr/>
            </a:pPr>
            <a:r>
              <a:rPr lang="hr-HR" sz="3600" b="1" dirty="0" smtClean="0">
                <a:solidFill>
                  <a:srgbClr val="FF6600"/>
                </a:solidFill>
                <a:latin typeface="Georgia" pitchFamily="18" charset="0"/>
              </a:rPr>
              <a:t>Pijenje alkohola u mladosti štetno utječe na dugoročno zdravlje.</a:t>
            </a:r>
            <a:endParaRPr lang="en-US" sz="3600" b="1" dirty="0" smtClean="0">
              <a:solidFill>
                <a:srgbClr val="FF6600"/>
              </a:solidFill>
              <a:latin typeface="Georgia" pitchFamily="18" charset="0"/>
            </a:endParaRPr>
          </a:p>
        </p:txBody>
      </p:sp>
      <p:sp>
        <p:nvSpPr>
          <p:cNvPr id="44035" name="Rectangle 3"/>
          <p:cNvSpPr>
            <a:spLocks noGrp="1" noChangeArrowheads="1"/>
          </p:cNvSpPr>
          <p:nvPr>
            <p:ph idx="1"/>
          </p:nvPr>
        </p:nvSpPr>
        <p:spPr>
          <a:xfrm>
            <a:off x="214313" y="1600200"/>
            <a:ext cx="8472487" cy="5141913"/>
          </a:xfrm>
        </p:spPr>
        <p:txBody>
          <a:bodyPr/>
          <a:lstStyle/>
          <a:p>
            <a:pPr eaLnBrk="1" hangingPunct="1">
              <a:buClr>
                <a:srgbClr val="00B0F0"/>
              </a:buClr>
              <a:buSzPct val="85000"/>
              <a:buFont typeface="Wingdings" pitchFamily="2" charset="2"/>
              <a:buChar char="ü"/>
            </a:pPr>
            <a:endParaRPr lang="hr-HR" b="1" smtClean="0">
              <a:solidFill>
                <a:srgbClr val="66FFFF"/>
              </a:solidFill>
              <a:latin typeface="Georgia" pitchFamily="18" charset="0"/>
            </a:endParaRPr>
          </a:p>
          <a:p>
            <a:pPr eaLnBrk="1" hangingPunct="1">
              <a:buClr>
                <a:srgbClr val="00B0F0"/>
              </a:buClr>
              <a:buSzPct val="85000"/>
              <a:buFont typeface="Wingdings" pitchFamily="2" charset="2"/>
              <a:buChar char="ü"/>
            </a:pPr>
            <a:r>
              <a:rPr lang="hr-HR" b="1" smtClean="0">
                <a:solidFill>
                  <a:srgbClr val="66FFFF"/>
                </a:solidFill>
                <a:latin typeface="Georgia" pitchFamily="18" charset="0"/>
              </a:rPr>
              <a:t>TOČNO!</a:t>
            </a:r>
          </a:p>
          <a:p>
            <a:pPr eaLnBrk="1" hangingPunct="1">
              <a:buClr>
                <a:srgbClr val="00B0F0"/>
              </a:buClr>
              <a:buSzPct val="85000"/>
              <a:buFont typeface="Wingdings" pitchFamily="2" charset="2"/>
              <a:buNone/>
            </a:pPr>
            <a:endParaRPr lang="hr-HR" sz="800" b="1" smtClean="0">
              <a:latin typeface="Georgia" pitchFamily="18" charset="0"/>
            </a:endParaRPr>
          </a:p>
          <a:p>
            <a:pPr eaLnBrk="1" hangingPunct="1">
              <a:buClr>
                <a:srgbClr val="00B0F0"/>
              </a:buClr>
              <a:buSzPct val="85000"/>
              <a:buFont typeface="Wingdings" pitchFamily="2" charset="2"/>
              <a:buNone/>
            </a:pPr>
            <a:endParaRPr lang="hr-HR" sz="1200" b="1" smtClean="0">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Redovito pijenje prije 15 god. </a:t>
            </a:r>
          </a:p>
          <a:p>
            <a:pPr eaLnBrk="1" hangingPunct="1">
              <a:buClr>
                <a:srgbClr val="00B0F0"/>
              </a:buClr>
              <a:buSzPct val="85000"/>
              <a:buFont typeface="Wingdings 2" pitchFamily="18" charset="2"/>
              <a:buNone/>
            </a:pPr>
            <a:r>
              <a:rPr lang="hr-HR" b="1" smtClean="0">
                <a:latin typeface="Georgia" pitchFamily="18" charset="0"/>
              </a:rPr>
              <a:t>    </a:t>
            </a:r>
            <a:r>
              <a:rPr lang="hr-HR" b="1" smtClean="0">
                <a:latin typeface="Georgia" pitchFamily="18" charset="0"/>
                <a:sym typeface="Wingdings" pitchFamily="2" charset="2"/>
              </a:rPr>
              <a:t> </a:t>
            </a:r>
            <a:r>
              <a:rPr lang="hr-HR" b="1" smtClean="0">
                <a:latin typeface="Georgia" pitchFamily="18" charset="0"/>
              </a:rPr>
              <a:t>4 puta veća opasnost od razvijanja alkoholizma</a:t>
            </a:r>
          </a:p>
          <a:p>
            <a:pPr eaLnBrk="1" hangingPunct="1">
              <a:buClr>
                <a:srgbClr val="00B0F0"/>
              </a:buClr>
              <a:buSzPct val="85000"/>
              <a:buFont typeface="Wingdings" pitchFamily="2" charset="2"/>
              <a:buNone/>
            </a:pPr>
            <a:endParaRPr lang="hr-HR" sz="1200" b="1" smtClean="0">
              <a:latin typeface="Georgia" pitchFamily="18" charset="0"/>
            </a:endParaRPr>
          </a:p>
          <a:p>
            <a:pPr eaLnBrk="1" hangingPunct="1">
              <a:buClr>
                <a:srgbClr val="00B0F0"/>
              </a:buClr>
              <a:buSzPct val="85000"/>
              <a:buFont typeface="Wingdings" pitchFamily="2" charset="2"/>
              <a:buChar char="ü"/>
            </a:pPr>
            <a:r>
              <a:rPr lang="hr-HR" b="1" smtClean="0">
                <a:latin typeface="Georgia" pitchFamily="18" charset="0"/>
              </a:rPr>
              <a:t>Razvoj zdravstvenih tegoba povezane s alkoholom već u ranoj odrasloj dobi</a:t>
            </a:r>
            <a:endParaRPr lang="en-US" b="1" smtClean="0">
              <a:latin typeface="Georgia" pitchFamily="18" charset="0"/>
            </a:endParaRPr>
          </a:p>
        </p:txBody>
      </p:sp>
      <p:pic>
        <p:nvPicPr>
          <p:cNvPr id="9220" name="Picture 5" descr="http://t0.gstatic.com/images?q=tbn:ANd9GcQW-IaY2kYkgsCnenYXQ8F10OkX4e8uLc0LEXcaRjM1yOn8NkoAhA"/>
          <p:cNvPicPr>
            <a:picLocks noChangeAspect="1" noChangeArrowheads="1"/>
          </p:cNvPicPr>
          <p:nvPr/>
        </p:nvPicPr>
        <p:blipFill>
          <a:blip r:embed="rId3" cstate="print"/>
          <a:srcRect/>
          <a:stretch>
            <a:fillRect/>
          </a:stretch>
        </p:blipFill>
        <p:spPr bwMode="auto">
          <a:xfrm>
            <a:off x="7000892" y="785794"/>
            <a:ext cx="2000250" cy="19748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03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03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0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57158" y="115888"/>
            <a:ext cx="8318530" cy="1301750"/>
          </a:xfrm>
        </p:spPr>
        <p:txBody>
          <a:bodyPr/>
          <a:lstStyle/>
          <a:p>
            <a:pPr marL="484632" eaLnBrk="1" fontAlgn="auto" hangingPunct="1">
              <a:spcAft>
                <a:spcPts val="0"/>
              </a:spcAft>
              <a:defRPr/>
            </a:pPr>
            <a:r>
              <a:rPr lang="hr-HR" sz="3600" b="1" dirty="0" smtClean="0">
                <a:solidFill>
                  <a:srgbClr val="FF6600"/>
                </a:solidFill>
                <a:latin typeface="Georgia" pitchFamily="18" charset="0"/>
              </a:rPr>
              <a:t>Pijana osoba češće upada u rizične situacije.</a:t>
            </a:r>
            <a:endParaRPr lang="en-US" sz="3600" b="1" dirty="0" smtClean="0">
              <a:solidFill>
                <a:srgbClr val="FF6600"/>
              </a:solidFill>
              <a:latin typeface="Georgia" pitchFamily="18" charset="0"/>
            </a:endParaRPr>
          </a:p>
        </p:txBody>
      </p:sp>
      <p:sp>
        <p:nvSpPr>
          <p:cNvPr id="45059" name="Rectangle 3"/>
          <p:cNvSpPr>
            <a:spLocks noGrp="1" noChangeArrowheads="1"/>
          </p:cNvSpPr>
          <p:nvPr>
            <p:ph idx="1"/>
          </p:nvPr>
        </p:nvSpPr>
        <p:spPr>
          <a:xfrm>
            <a:off x="457200" y="1600200"/>
            <a:ext cx="8229600" cy="5114925"/>
          </a:xfrm>
        </p:spPr>
        <p:txBody>
          <a:bodyPr/>
          <a:lstStyle/>
          <a:p>
            <a:pPr eaLnBrk="1" hangingPunct="1">
              <a:lnSpc>
                <a:spcPct val="90000"/>
              </a:lnSpc>
              <a:buClr>
                <a:srgbClr val="00B0F0"/>
              </a:buClr>
              <a:buSzPct val="85000"/>
              <a:buFont typeface="Wingdings" pitchFamily="2" charset="2"/>
              <a:buChar char="ü"/>
            </a:pPr>
            <a:r>
              <a:rPr lang="hr-HR" b="1" smtClean="0">
                <a:solidFill>
                  <a:srgbClr val="20FFFF"/>
                </a:solidFill>
                <a:latin typeface="Georgia" pitchFamily="18" charset="0"/>
              </a:rPr>
              <a:t>TOČNO!</a:t>
            </a:r>
          </a:p>
          <a:p>
            <a:pPr eaLnBrk="1" hangingPunct="1">
              <a:lnSpc>
                <a:spcPct val="90000"/>
              </a:lnSpc>
              <a:buClr>
                <a:srgbClr val="00B0F0"/>
              </a:buClr>
              <a:buSzPct val="85000"/>
              <a:buFont typeface="Wingdings" pitchFamily="2" charset="2"/>
              <a:buChar char="ü"/>
            </a:pPr>
            <a:endParaRPr lang="hr-HR" b="1" smtClean="0">
              <a:latin typeface="Georgia" pitchFamily="18" charset="0"/>
            </a:endParaRPr>
          </a:p>
          <a:p>
            <a:pPr eaLnBrk="1" hangingPunct="1">
              <a:lnSpc>
                <a:spcPct val="90000"/>
              </a:lnSpc>
              <a:buClr>
                <a:srgbClr val="00B0F0"/>
              </a:buClr>
              <a:buSzPct val="85000"/>
              <a:buFont typeface="Wingdings" pitchFamily="2" charset="2"/>
              <a:buChar char="ü"/>
            </a:pPr>
            <a:r>
              <a:rPr lang="hr-HR" b="1" smtClean="0">
                <a:latin typeface="Georgia" pitchFamily="18" charset="0"/>
              </a:rPr>
              <a:t>Smanjene inhibicije </a:t>
            </a:r>
            <a:r>
              <a:rPr lang="hr-HR" b="1" smtClean="0">
                <a:latin typeface="Georgia" pitchFamily="18" charset="0"/>
                <a:sym typeface="Wingdings" pitchFamily="2" charset="2"/>
              </a:rPr>
              <a:t> </a:t>
            </a:r>
            <a:r>
              <a:rPr lang="hr-HR" b="1" smtClean="0">
                <a:latin typeface="Georgia" pitchFamily="18" charset="0"/>
              </a:rPr>
              <a:t>rizična ponašanja do kojih ne dolazi u trijeznom stanju</a:t>
            </a:r>
          </a:p>
          <a:p>
            <a:pPr eaLnBrk="1" hangingPunct="1">
              <a:lnSpc>
                <a:spcPct val="90000"/>
              </a:lnSpc>
              <a:buClr>
                <a:srgbClr val="00B0F0"/>
              </a:buClr>
              <a:buSzPct val="85000"/>
              <a:buFont typeface="Wingdings" pitchFamily="2" charset="2"/>
              <a:buChar char="ü"/>
            </a:pPr>
            <a:endParaRPr lang="hr-HR" b="1" smtClean="0">
              <a:latin typeface="Georgia" pitchFamily="18" charset="0"/>
            </a:endParaRPr>
          </a:p>
          <a:p>
            <a:pPr eaLnBrk="1" hangingPunct="1">
              <a:lnSpc>
                <a:spcPct val="90000"/>
              </a:lnSpc>
              <a:buClr>
                <a:srgbClr val="00B0F0"/>
              </a:buClr>
              <a:buSzPct val="85000"/>
              <a:buFont typeface="Wingdings" pitchFamily="2" charset="2"/>
              <a:buChar char="ü"/>
            </a:pPr>
            <a:r>
              <a:rPr lang="hr-HR" b="1" smtClean="0">
                <a:latin typeface="Georgia" pitchFamily="18" charset="0"/>
              </a:rPr>
              <a:t>Vodeći uzrok prometnih nesreća </a:t>
            </a:r>
          </a:p>
          <a:p>
            <a:pPr eaLnBrk="1" hangingPunct="1">
              <a:lnSpc>
                <a:spcPct val="90000"/>
              </a:lnSpc>
              <a:buClr>
                <a:srgbClr val="00B0F0"/>
              </a:buClr>
              <a:buSzPct val="85000"/>
              <a:buFont typeface="Wingdings" pitchFamily="2" charset="2"/>
              <a:buChar char="ü"/>
            </a:pPr>
            <a:r>
              <a:rPr lang="hr-HR" b="1" smtClean="0">
                <a:latin typeface="Georgia" pitchFamily="18" charset="0"/>
              </a:rPr>
              <a:t>Gotovo pola svih nasilnih incidenata</a:t>
            </a:r>
            <a:endParaRPr lang="en-US" b="1" smtClean="0">
              <a:latin typeface="Georgia" pitchFamily="18" charset="0"/>
            </a:endParaRPr>
          </a:p>
        </p:txBody>
      </p:sp>
      <p:pic>
        <p:nvPicPr>
          <p:cNvPr id="10244" name="Picture 5" descr="http://t0.gstatic.com/images?q=tbn:ANd9GcRLjrK_RCYnnGEZgMa0uhu5uvXdAlCzo1Ea7vA-mjnaYfozccDNcA"/>
          <p:cNvPicPr>
            <a:picLocks noChangeAspect="1" noChangeArrowheads="1"/>
          </p:cNvPicPr>
          <p:nvPr/>
        </p:nvPicPr>
        <p:blipFill>
          <a:blip r:embed="rId3" cstate="print"/>
          <a:srcRect/>
          <a:stretch>
            <a:fillRect/>
          </a:stretch>
        </p:blipFill>
        <p:spPr bwMode="auto">
          <a:xfrm>
            <a:off x="7429500" y="785794"/>
            <a:ext cx="1714500" cy="15001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0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50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50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itle 4"/>
          <p:cNvSpPr>
            <a:spLocks noGrp="1"/>
          </p:cNvSpPr>
          <p:nvPr>
            <p:ph type="title"/>
          </p:nvPr>
        </p:nvSpPr>
        <p:spPr>
          <a:xfrm>
            <a:off x="214282" y="0"/>
            <a:ext cx="8472518" cy="1357298"/>
          </a:xfrm>
        </p:spPr>
        <p:txBody>
          <a:bodyPr/>
          <a:lstStyle/>
          <a:p>
            <a:pPr marL="484632" eaLnBrk="1" fontAlgn="auto" hangingPunct="1">
              <a:spcAft>
                <a:spcPts val="0"/>
              </a:spcAft>
              <a:defRPr/>
            </a:pPr>
            <a:r>
              <a:rPr lang="hr-HR" sz="3600" b="1" dirty="0" smtClean="0">
                <a:solidFill>
                  <a:srgbClr val="FF6600"/>
                </a:solidFill>
                <a:latin typeface="Georgia" pitchFamily="18" charset="0"/>
              </a:rPr>
              <a:t>Pijenje alkohola dovodi do boljeg slaganja s prijateljima.</a:t>
            </a:r>
          </a:p>
        </p:txBody>
      </p:sp>
      <p:sp>
        <p:nvSpPr>
          <p:cNvPr id="3" name="Content Placeholder 2"/>
          <p:cNvSpPr>
            <a:spLocks noGrp="1"/>
          </p:cNvSpPr>
          <p:nvPr>
            <p:ph idx="1"/>
          </p:nvPr>
        </p:nvSpPr>
        <p:spPr>
          <a:xfrm>
            <a:off x="285750" y="1600200"/>
            <a:ext cx="8401050" cy="5114925"/>
          </a:xfrm>
        </p:spPr>
        <p:txBody>
          <a:bodyPr/>
          <a:lstStyle/>
          <a:p>
            <a:pPr eaLnBrk="1" hangingPunct="1">
              <a:buClr>
                <a:schemeClr val="tx2"/>
              </a:buClr>
              <a:buFont typeface="Wingdings 2" pitchFamily="18" charset="2"/>
              <a:buNone/>
            </a:pPr>
            <a:endParaRPr lang="hr-HR" smtClean="0">
              <a:latin typeface="Georgia" pitchFamily="18" charset="0"/>
            </a:endParaRPr>
          </a:p>
          <a:p>
            <a:pPr eaLnBrk="1" hangingPunct="1">
              <a:buClr>
                <a:srgbClr val="FF0000"/>
              </a:buClr>
              <a:buSzPct val="130000"/>
              <a:buFont typeface="Georgia" pitchFamily="18" charset="0"/>
              <a:buChar char="×"/>
            </a:pPr>
            <a:r>
              <a:rPr lang="hr-HR" b="1" smtClean="0">
                <a:solidFill>
                  <a:srgbClr val="20FFFF"/>
                </a:solidFill>
                <a:latin typeface="Georgia" pitchFamily="18" charset="0"/>
              </a:rPr>
              <a:t>NETOČNO!</a:t>
            </a:r>
          </a:p>
          <a:p>
            <a:pPr eaLnBrk="1" hangingPunct="1">
              <a:buClr>
                <a:srgbClr val="00B0F0"/>
              </a:buClr>
              <a:buFont typeface="Wingdings" pitchFamily="2" charset="2"/>
              <a:buChar char=""/>
            </a:pPr>
            <a:endParaRPr lang="hr-HR" smtClean="0">
              <a:latin typeface="Georgia" pitchFamily="18" charset="0"/>
            </a:endParaRPr>
          </a:p>
          <a:p>
            <a:pPr eaLnBrk="1" hangingPunct="1">
              <a:buClr>
                <a:srgbClr val="00B0F0"/>
              </a:buClr>
              <a:buFont typeface="Wingdings" pitchFamily="2" charset="2"/>
              <a:buChar char=""/>
            </a:pPr>
            <a:r>
              <a:rPr lang="hr-HR" b="1" smtClean="0">
                <a:latin typeface="Georgia" pitchFamily="18" charset="0"/>
              </a:rPr>
              <a:t>Povećava društvenost, </a:t>
            </a:r>
          </a:p>
          <a:p>
            <a:pPr eaLnBrk="1" hangingPunct="1">
              <a:buClr>
                <a:srgbClr val="00B0F0"/>
              </a:buClr>
              <a:buFont typeface="Wingdings" pitchFamily="2" charset="2"/>
              <a:buChar char=""/>
            </a:pPr>
            <a:r>
              <a:rPr lang="hr-HR" b="1" smtClean="0">
                <a:latin typeface="Georgia" pitchFamily="18" charset="0"/>
              </a:rPr>
              <a:t>ALI i dovodi do ljutnje i agresije</a:t>
            </a:r>
            <a:endParaRPr lang="hr-HR" smtClean="0">
              <a:latin typeface="Georgia" pitchFamily="18" charset="0"/>
            </a:endParaRPr>
          </a:p>
          <a:p>
            <a:pPr eaLnBrk="1" hangingPunct="1">
              <a:buClr>
                <a:srgbClr val="00B0F0"/>
              </a:buClr>
              <a:buFont typeface="Wingdings" pitchFamily="2" charset="2"/>
              <a:buNone/>
            </a:pPr>
            <a:endParaRPr lang="hr-HR" smtClean="0">
              <a:latin typeface="Georgia" pitchFamily="18" charset="0"/>
            </a:endParaRPr>
          </a:p>
          <a:p>
            <a:pPr eaLnBrk="1" hangingPunct="1">
              <a:buClr>
                <a:srgbClr val="00B0F0"/>
              </a:buClr>
              <a:buFont typeface="Wingdings" pitchFamily="2" charset="2"/>
              <a:buChar char=""/>
            </a:pPr>
            <a:r>
              <a:rPr lang="hr-HR" b="1" smtClean="0">
                <a:latin typeface="Georgia" pitchFamily="18" charset="0"/>
              </a:rPr>
              <a:t>Pijana osoba lakše se uzruja</a:t>
            </a:r>
          </a:p>
          <a:p>
            <a:pPr eaLnBrk="1" hangingPunct="1">
              <a:buClr>
                <a:srgbClr val="00B0F0"/>
              </a:buClr>
              <a:buFont typeface="Wingdings 2" pitchFamily="18" charset="2"/>
              <a:buNone/>
            </a:pPr>
            <a:r>
              <a:rPr lang="hr-HR" b="1" smtClean="0">
                <a:latin typeface="Georgia" pitchFamily="18" charset="0"/>
              </a:rPr>
              <a:t>    </a:t>
            </a:r>
            <a:r>
              <a:rPr lang="hr-HR" b="1" smtClean="0">
                <a:latin typeface="Georgia" pitchFamily="18" charset="0"/>
                <a:sym typeface="Wingdings" pitchFamily="2" charset="2"/>
              </a:rPr>
              <a:t> povećana </a:t>
            </a:r>
            <a:r>
              <a:rPr lang="hr-HR" b="1" smtClean="0">
                <a:latin typeface="Georgia" pitchFamily="18" charset="0"/>
              </a:rPr>
              <a:t>učestalost sukoba</a:t>
            </a:r>
          </a:p>
        </p:txBody>
      </p:sp>
      <p:pic>
        <p:nvPicPr>
          <p:cNvPr id="11267" name="Picture 7" descr="http://funnycrave.frsucrave.netdna-cdn.com/wp-content/uploads/2010/06/fighting.jpg"/>
          <p:cNvPicPr>
            <a:picLocks noChangeAspect="1" noChangeArrowheads="1"/>
          </p:cNvPicPr>
          <p:nvPr/>
        </p:nvPicPr>
        <p:blipFill>
          <a:blip r:embed="rId3" cstate="print"/>
          <a:srcRect/>
          <a:stretch>
            <a:fillRect/>
          </a:stretch>
        </p:blipFill>
        <p:spPr bwMode="auto">
          <a:xfrm>
            <a:off x="6516688" y="1000108"/>
            <a:ext cx="2627312" cy="1970087"/>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1198</TotalTime>
  <Words>2707</Words>
  <Application>Microsoft Office PowerPoint</Application>
  <PresentationFormat>On-screen Show (4:3)</PresentationFormat>
  <Paragraphs>422</Paragraphs>
  <Slides>27</Slides>
  <Notes>25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Verve</vt:lpstr>
      <vt:lpstr>NULA PROMILA</vt:lpstr>
      <vt:lpstr>Točno ili netočno?</vt:lpstr>
      <vt:lpstr>Točno ili netočno?</vt:lpstr>
      <vt:lpstr>Tko pije alkohol privlačniji je suprotnom spolu.</vt:lpstr>
      <vt:lpstr>Tko pije alkohol, sretniji je.</vt:lpstr>
      <vt:lpstr>Slide 6</vt:lpstr>
      <vt:lpstr>Pijenje alkohola u mladosti štetno utječe na dugoročno zdravlje.</vt:lpstr>
      <vt:lpstr>Pijana osoba češće upada u rizične situacije.</vt:lpstr>
      <vt:lpstr>Pijenje alkohola dovodi do boljeg slaganja s prijateljima.</vt:lpstr>
      <vt:lpstr>Ostale droge povećavaju efekte konzumacije alkohola.</vt:lpstr>
      <vt:lpstr>Onaj tko često pije, koristi alkohol  kao sredstvo za rješavanje problema.</vt:lpstr>
      <vt:lpstr>Bezalkoholno pivo ne sadrži alkohol. </vt:lpstr>
      <vt:lpstr>VRŠNJAČKI PRITISAK</vt:lpstr>
      <vt:lpstr>Razmislite...</vt:lpstr>
      <vt:lpstr>Razmislite...</vt:lpstr>
      <vt:lpstr>Slide 16</vt:lpstr>
      <vt:lpstr>Koji su znakovi stresa?</vt:lpstr>
      <vt:lpstr>Slide 18</vt:lpstr>
      <vt:lpstr>Tjelovježba</vt:lpstr>
      <vt:lpstr>Računalne igre, igraće konzole, društvene mreže...</vt:lpstr>
      <vt:lpstr>Druženje s prijateljima</vt:lpstr>
      <vt:lpstr>Vođenje dnevnika</vt:lpstr>
      <vt:lpstr>Smijati se</vt:lpstr>
      <vt:lpstr>Pričati s nekim </vt:lpstr>
      <vt:lpstr>Jesti zdraviju hranu</vt:lpstr>
      <vt:lpstr>Dovoljno spavati</vt:lpstr>
      <vt:lpstr>Slide 27</vt:lpstr>
    </vt:vector>
  </TitlesOfParts>
  <Company>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Sinisa</dc:creator>
  <cp:lastModifiedBy>zbudimilic</cp:lastModifiedBy>
  <cp:revision>157</cp:revision>
  <dcterms:created xsi:type="dcterms:W3CDTF">2011-10-08T08:55:09Z</dcterms:created>
  <dcterms:modified xsi:type="dcterms:W3CDTF">2014-02-27T07:51:39Z</dcterms:modified>
</cp:coreProperties>
</file>